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30"/>
  </p:notesMasterIdLst>
  <p:sldIdLst>
    <p:sldId id="257" r:id="rId2"/>
    <p:sldId id="294" r:id="rId3"/>
    <p:sldId id="296" r:id="rId4"/>
    <p:sldId id="259" r:id="rId5"/>
    <p:sldId id="266" r:id="rId6"/>
    <p:sldId id="271" r:id="rId7"/>
    <p:sldId id="295" r:id="rId8"/>
    <p:sldId id="292" r:id="rId9"/>
    <p:sldId id="311" r:id="rId10"/>
    <p:sldId id="310" r:id="rId11"/>
    <p:sldId id="297" r:id="rId12"/>
    <p:sldId id="298" r:id="rId13"/>
    <p:sldId id="299" r:id="rId14"/>
    <p:sldId id="283" r:id="rId15"/>
    <p:sldId id="300" r:id="rId16"/>
    <p:sldId id="284" r:id="rId17"/>
    <p:sldId id="301" r:id="rId18"/>
    <p:sldId id="302" r:id="rId19"/>
    <p:sldId id="306" r:id="rId20"/>
    <p:sldId id="304" r:id="rId21"/>
    <p:sldId id="303" r:id="rId22"/>
    <p:sldId id="307" r:id="rId23"/>
    <p:sldId id="308" r:id="rId24"/>
    <p:sldId id="309" r:id="rId25"/>
    <p:sldId id="293" r:id="rId26"/>
    <p:sldId id="289" r:id="rId27"/>
    <p:sldId id="288" r:id="rId28"/>
    <p:sldId id="31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l" initials="k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119" autoAdjust="0"/>
  </p:normalViewPr>
  <p:slideViewPr>
    <p:cSldViewPr>
      <p:cViewPr varScale="1">
        <p:scale>
          <a:sx n="73" d="100"/>
          <a:sy n="73" d="100"/>
        </p:scale>
        <p:origin x="-1164" y="-96"/>
      </p:cViewPr>
      <p:guideLst>
        <p:guide orient="horz" pos="2160"/>
        <p:guide pos="2880"/>
      </p:guideLst>
    </p:cSldViewPr>
  </p:slideViewPr>
  <p:notesTextViewPr>
    <p:cViewPr>
      <p:scale>
        <a:sx n="1" d="1"/>
        <a:sy n="1" d="1"/>
      </p:scale>
      <p:origin x="0" y="0"/>
    </p:cViewPr>
  </p:notesTextViewPr>
  <p:sorterViewPr>
    <p:cViewPr>
      <p:scale>
        <a:sx n="100" d="100"/>
        <a:sy n="100" d="100"/>
      </p:scale>
      <p:origin x="0" y="48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28B234-B5E6-48CD-A2E7-6B7C385EF5E3}" type="datetimeFigureOut">
              <a:rPr lang="en-CA" smtClean="0"/>
              <a:pPr/>
              <a:t>19/10/2017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13A157-E91B-4537-92BF-793148490E77}" type="slidenum">
              <a:rPr lang="en-CA" smtClean="0"/>
              <a:pPr/>
              <a:t>‹#›</a:t>
            </a:fld>
            <a:endParaRPr lang="en-CA"/>
          </a:p>
        </p:txBody>
      </p:sp>
    </p:spTree>
    <p:extLst>
      <p:ext uri="{BB962C8B-B14F-4D97-AF65-F5344CB8AC3E}">
        <p14:creationId xmlns:p14="http://schemas.microsoft.com/office/powerpoint/2010/main" xmlns="" val="2620067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 preparing for presentation, it’s been interesting</a:t>
            </a:r>
            <a:r>
              <a:rPr lang="en-CA" baseline="0" dirty="0" smtClean="0"/>
              <a:t> to reflect on the process that led to the Central Library’s Creative Lab and Media Studio</a:t>
            </a:r>
          </a:p>
          <a:p>
            <a:endParaRPr lang="en-CA" baseline="0" dirty="0" smtClean="0"/>
          </a:p>
          <a:p>
            <a:r>
              <a:rPr lang="en-CA" baseline="0" dirty="0" smtClean="0"/>
              <a:t>Also glad that I seem to have held onto every piece of paper that the </a:t>
            </a:r>
            <a:r>
              <a:rPr lang="en-CA" baseline="0" smtClean="0"/>
              <a:t>process generated.</a:t>
            </a:r>
            <a:endParaRPr lang="en-CA" baseline="0" dirty="0" smtClean="0"/>
          </a:p>
          <a:p>
            <a:endParaRPr lang="en-CA" baseline="0" dirty="0" smtClean="0"/>
          </a:p>
          <a:p>
            <a:r>
              <a:rPr lang="en-CA" baseline="0" dirty="0" smtClean="0"/>
              <a:t>Challenge to distill 1+ year’s activity into ~10 minutes</a:t>
            </a:r>
          </a:p>
          <a:p>
            <a:endParaRPr lang="en-CA" baseline="0" dirty="0" smtClean="0"/>
          </a:p>
          <a:p>
            <a:r>
              <a:rPr lang="en-CA" baseline="0" dirty="0" smtClean="0"/>
              <a:t>Hope that if you’re thinking of starting a makerspace – or even if you already have one up and running – you’ll find the information I’m going to share useful.</a:t>
            </a:r>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7E13A157-E91B-4537-92BF-793148490E77}" type="slidenum">
              <a:rPr lang="en-CA" smtClean="0"/>
              <a:pPr/>
              <a:t>1</a:t>
            </a:fld>
            <a:endParaRPr lang="en-CA"/>
          </a:p>
        </p:txBody>
      </p:sp>
    </p:spTree>
    <p:extLst>
      <p:ext uri="{BB962C8B-B14F-4D97-AF65-F5344CB8AC3E}">
        <p14:creationId xmlns:p14="http://schemas.microsoft.com/office/powerpoint/2010/main" xmlns="" val="4229264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u="none" strike="noStrike" baseline="0" dirty="0" smtClean="0">
                <a:latin typeface="+mn-lt"/>
              </a:rPr>
              <a:t>Before we get too far, want to explain that I won’t be using the word ‘makerspace’ in my presentation</a:t>
            </a:r>
          </a:p>
          <a:p>
            <a:endParaRPr lang="en-CA" b="0" i="0" u="none" strike="noStrike" baseline="0" dirty="0" smtClean="0">
              <a:latin typeface="+mn-lt"/>
            </a:endParaRPr>
          </a:p>
          <a:p>
            <a:r>
              <a:rPr lang="en-CA" b="0" i="0" u="none" strike="noStrike" baseline="0" dirty="0" smtClean="0">
                <a:latin typeface="+mn-lt"/>
              </a:rPr>
              <a:t>Even before we had the particulars figured out, we had a sense of what we wanted – higher level – for the spaces</a:t>
            </a:r>
          </a:p>
          <a:p>
            <a:endParaRPr lang="en-CA" b="0" i="0" u="none" strike="noStrike" baseline="0" dirty="0" smtClean="0">
              <a:latin typeface="+mn-lt"/>
            </a:endParaRPr>
          </a:p>
          <a:p>
            <a:pPr marL="171450" indent="-171450">
              <a:buFont typeface="Arial" panose="020B0604020202020204" pitchFamily="34" charset="0"/>
              <a:buChar char="•"/>
            </a:pPr>
            <a:r>
              <a:rPr lang="en-CA" b="0" i="0" u="none" strike="noStrike" baseline="0" dirty="0" smtClean="0">
                <a:latin typeface="+mn-lt"/>
              </a:rPr>
              <a:t>Access/opportunity</a:t>
            </a:r>
          </a:p>
          <a:p>
            <a:pPr marL="171450" indent="-171450">
              <a:buFont typeface="Arial" panose="020B0604020202020204" pitchFamily="34" charset="0"/>
              <a:buChar char="•"/>
            </a:pPr>
            <a:r>
              <a:rPr lang="en-CA" b="0" i="0" u="none" strike="noStrike" baseline="0" dirty="0" smtClean="0">
                <a:latin typeface="+mn-lt"/>
              </a:rPr>
              <a:t>Inclusion</a:t>
            </a:r>
          </a:p>
          <a:p>
            <a:pPr marL="171450" indent="-171450">
              <a:buFont typeface="Arial" panose="020B0604020202020204" pitchFamily="34" charset="0"/>
              <a:buChar char="•"/>
            </a:pPr>
            <a:r>
              <a:rPr lang="en-CA" b="0" i="0" u="none" strike="noStrike" baseline="0" dirty="0" smtClean="0">
                <a:latin typeface="+mn-lt"/>
              </a:rPr>
              <a:t>impact</a:t>
            </a:r>
          </a:p>
          <a:p>
            <a:endParaRPr lang="en-CA" dirty="0" smtClean="0"/>
          </a:p>
          <a:p>
            <a:r>
              <a:rPr lang="en-CA" b="0" i="0" u="none" strike="noStrike" baseline="0" dirty="0" smtClean="0">
                <a:latin typeface="+mn-lt"/>
              </a:rPr>
              <a:t>For a lot of people conjures ideas of </a:t>
            </a:r>
          </a:p>
          <a:p>
            <a:endParaRPr lang="en-CA" b="0" i="0" u="none" strike="noStrike" baseline="0" dirty="0" smtClean="0">
              <a:latin typeface="+mn-lt"/>
            </a:endParaRPr>
          </a:p>
          <a:p>
            <a:pPr marL="171450" indent="-171450">
              <a:buFont typeface="Arial" panose="020B0604020202020204" pitchFamily="34" charset="0"/>
              <a:buChar char="•"/>
            </a:pPr>
            <a:r>
              <a:rPr lang="en-CA" b="0" i="0" u="none" strike="noStrike" baseline="0" dirty="0" smtClean="0">
                <a:latin typeface="+mn-lt"/>
              </a:rPr>
              <a:t>High tech</a:t>
            </a:r>
          </a:p>
          <a:p>
            <a:pPr marL="171450" indent="-171450">
              <a:buFont typeface="Arial" panose="020B0604020202020204" pitchFamily="34" charset="0"/>
              <a:buChar char="•"/>
            </a:pPr>
            <a:r>
              <a:rPr lang="en-CA" b="0" i="0" u="none" strike="noStrike" baseline="0" dirty="0" smtClean="0">
                <a:latin typeface="+mn-lt"/>
              </a:rPr>
              <a:t>Exclusivity</a:t>
            </a:r>
          </a:p>
          <a:p>
            <a:pPr marL="171450" indent="-171450">
              <a:buFont typeface="Arial" panose="020B0604020202020204" pitchFamily="34" charset="0"/>
              <a:buChar char="•"/>
            </a:pPr>
            <a:r>
              <a:rPr lang="en-CA" b="0" i="0" u="none" strike="noStrike" baseline="0" dirty="0" smtClean="0">
                <a:latin typeface="+mn-lt"/>
              </a:rPr>
              <a:t>High level technical ability</a:t>
            </a:r>
          </a:p>
          <a:p>
            <a:pPr marL="171450" indent="-171450">
              <a:buFont typeface="Arial" panose="020B0604020202020204" pitchFamily="34" charset="0"/>
              <a:buChar char="•"/>
            </a:pPr>
            <a:r>
              <a:rPr lang="en-CA" b="0" i="0" u="none" strike="noStrike" baseline="0" dirty="0" smtClean="0">
                <a:latin typeface="+mn-lt"/>
              </a:rPr>
              <a:t>High level education</a:t>
            </a:r>
          </a:p>
          <a:p>
            <a:pPr marL="171450" indent="-171450">
              <a:buFont typeface="Arial" panose="020B0604020202020204" pitchFamily="34" charset="0"/>
              <a:buChar char="•"/>
            </a:pPr>
            <a:endParaRPr lang="en-CA" b="0" i="0" u="none" strike="noStrike" baseline="0" dirty="0" smtClean="0">
              <a:latin typeface="+mn-lt"/>
            </a:endParaRPr>
          </a:p>
          <a:p>
            <a:pPr marL="0" indent="0">
              <a:buFont typeface="Arial" panose="020B0604020202020204" pitchFamily="34" charset="0"/>
              <a:buNone/>
            </a:pPr>
            <a:endParaRPr lang="en-CA" b="0" i="0" u="none" strike="noStrike" baseline="0" dirty="0" smtClean="0">
              <a:latin typeface="+mn-lt"/>
            </a:endParaRPr>
          </a:p>
          <a:p>
            <a:endParaRPr lang="en-CA" dirty="0"/>
          </a:p>
        </p:txBody>
      </p:sp>
      <p:sp>
        <p:nvSpPr>
          <p:cNvPr id="4" name="Slide Number Placeholder 3"/>
          <p:cNvSpPr>
            <a:spLocks noGrp="1"/>
          </p:cNvSpPr>
          <p:nvPr>
            <p:ph type="sldNum" sz="quarter" idx="10"/>
          </p:nvPr>
        </p:nvSpPr>
        <p:spPr/>
        <p:txBody>
          <a:bodyPr/>
          <a:lstStyle/>
          <a:p>
            <a:fld id="{7E13A157-E91B-4537-92BF-793148490E77}" type="slidenum">
              <a:rPr lang="en-CA" smtClean="0"/>
              <a:pPr/>
              <a:t>5</a:t>
            </a:fld>
            <a:endParaRPr lang="en-CA"/>
          </a:p>
        </p:txBody>
      </p:sp>
    </p:spTree>
    <p:extLst>
      <p:ext uri="{BB962C8B-B14F-4D97-AF65-F5344CB8AC3E}">
        <p14:creationId xmlns:p14="http://schemas.microsoft.com/office/powerpoint/2010/main" xmlns="" val="3735088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E13A157-E91B-4537-92BF-793148490E77}" type="slidenum">
              <a:rPr lang="en-CA" smtClean="0"/>
              <a:pPr/>
              <a:t>7</a:t>
            </a:fld>
            <a:endParaRPr lang="en-CA"/>
          </a:p>
        </p:txBody>
      </p:sp>
    </p:spTree>
    <p:extLst>
      <p:ext uri="{BB962C8B-B14F-4D97-AF65-F5344CB8AC3E}">
        <p14:creationId xmlns:p14="http://schemas.microsoft.com/office/powerpoint/2010/main" xmlns="" val="3753838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Corey Wittig, Carnegie Library,</a:t>
            </a:r>
            <a:r>
              <a:rPr lang="en-CA" baseline="0" dirty="0" smtClean="0"/>
              <a:t> Pittsburgh, PA</a:t>
            </a:r>
            <a:endParaRPr lang="en-CA" dirty="0" smtClean="0"/>
          </a:p>
          <a:p>
            <a:r>
              <a:rPr lang="en-CA" dirty="0" smtClean="0"/>
              <a:t>Nick Taylor,</a:t>
            </a:r>
            <a:r>
              <a:rPr lang="en-CA" baseline="0" dirty="0" smtClean="0"/>
              <a:t> Arapahoe Public Library (Colorado)</a:t>
            </a:r>
          </a:p>
          <a:p>
            <a:r>
              <a:rPr lang="en-CA" baseline="0" dirty="0" err="1" smtClean="0"/>
              <a:t>Ellyssa</a:t>
            </a:r>
            <a:r>
              <a:rPr lang="en-CA" baseline="0" dirty="0" smtClean="0"/>
              <a:t> </a:t>
            </a:r>
            <a:r>
              <a:rPr lang="en-CA" baseline="0" dirty="0" err="1" smtClean="0"/>
              <a:t>Kroski</a:t>
            </a:r>
            <a:endParaRPr lang="en-CA" dirty="0"/>
          </a:p>
        </p:txBody>
      </p:sp>
      <p:sp>
        <p:nvSpPr>
          <p:cNvPr id="4" name="Slide Number Placeholder 3"/>
          <p:cNvSpPr>
            <a:spLocks noGrp="1"/>
          </p:cNvSpPr>
          <p:nvPr>
            <p:ph type="sldNum" sz="quarter" idx="10"/>
          </p:nvPr>
        </p:nvSpPr>
        <p:spPr/>
        <p:txBody>
          <a:bodyPr/>
          <a:lstStyle/>
          <a:p>
            <a:fld id="{7E13A157-E91B-4537-92BF-793148490E77}" type="slidenum">
              <a:rPr lang="en-CA" smtClean="0"/>
              <a:pPr/>
              <a:t>8</a:t>
            </a:fld>
            <a:endParaRPr lang="en-CA"/>
          </a:p>
        </p:txBody>
      </p:sp>
    </p:spTree>
    <p:extLst>
      <p:ext uri="{BB962C8B-B14F-4D97-AF65-F5344CB8AC3E}">
        <p14:creationId xmlns:p14="http://schemas.microsoft.com/office/powerpoint/2010/main" xmlns="" val="338351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Raspberry Pi</a:t>
            </a:r>
          </a:p>
          <a:p>
            <a:r>
              <a:rPr lang="en-CA" dirty="0" smtClean="0"/>
              <a:t>“T</a:t>
            </a:r>
            <a:r>
              <a:rPr lang="en-CA" sz="1200" b="0" i="0" kern="1200" dirty="0" smtClean="0">
                <a:solidFill>
                  <a:schemeClr val="tx1"/>
                </a:solidFill>
                <a:effectLst/>
                <a:latin typeface="+mn-lt"/>
                <a:ea typeface="+mn-ea"/>
                <a:cs typeface="+mn-cs"/>
              </a:rPr>
              <a:t>he </a:t>
            </a:r>
            <a:r>
              <a:rPr lang="en-CA" sz="1200" b="1" i="0" kern="1200" dirty="0" smtClean="0">
                <a:solidFill>
                  <a:schemeClr val="tx1"/>
                </a:solidFill>
                <a:effectLst/>
                <a:latin typeface="+mn-lt"/>
                <a:ea typeface="+mn-ea"/>
                <a:cs typeface="+mn-cs"/>
              </a:rPr>
              <a:t>Raspberry Pi</a:t>
            </a:r>
            <a:r>
              <a:rPr lang="en-CA" sz="1200" b="0" i="0" kern="1200" dirty="0" smtClean="0">
                <a:solidFill>
                  <a:schemeClr val="tx1"/>
                </a:solidFill>
                <a:effectLst/>
                <a:latin typeface="+mn-lt"/>
                <a:ea typeface="+mn-ea"/>
                <a:cs typeface="+mn-cs"/>
              </a:rPr>
              <a:t> is a credit-card-sized computer that plugs into your TV and a keyboard. It is a capable little computer which can be used in electronics projects, and for many of the things that your desktop PC does, like spreadsheets, word processing, browsing the internet, and playing games”</a:t>
            </a:r>
          </a:p>
          <a:p>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Youth Services – microwaves, button maker</a:t>
            </a:r>
            <a:endParaRPr lang="en-CA" dirty="0"/>
          </a:p>
        </p:txBody>
      </p:sp>
      <p:sp>
        <p:nvSpPr>
          <p:cNvPr id="4" name="Slide Number Placeholder 3"/>
          <p:cNvSpPr>
            <a:spLocks noGrp="1"/>
          </p:cNvSpPr>
          <p:nvPr>
            <p:ph type="sldNum" sz="quarter" idx="10"/>
          </p:nvPr>
        </p:nvSpPr>
        <p:spPr/>
        <p:txBody>
          <a:bodyPr/>
          <a:lstStyle/>
          <a:p>
            <a:fld id="{7E13A157-E91B-4537-92BF-793148490E77}" type="slidenum">
              <a:rPr lang="en-CA" smtClean="0"/>
              <a:pPr/>
              <a:t>11</a:t>
            </a:fld>
            <a:endParaRPr lang="en-CA"/>
          </a:p>
        </p:txBody>
      </p:sp>
    </p:spTree>
    <p:extLst>
      <p:ext uri="{BB962C8B-B14F-4D97-AF65-F5344CB8AC3E}">
        <p14:creationId xmlns:p14="http://schemas.microsoft.com/office/powerpoint/2010/main" xmlns="" val="3812195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Can be delivered at any branch</a:t>
            </a:r>
          </a:p>
          <a:p>
            <a:r>
              <a:rPr lang="en-CA" dirty="0" smtClean="0"/>
              <a:t>Can be delivered by staff with range</a:t>
            </a:r>
            <a:r>
              <a:rPr lang="en-CA" baseline="0" dirty="0" smtClean="0"/>
              <a:t> of technical experience </a:t>
            </a:r>
          </a:p>
          <a:p>
            <a:r>
              <a:rPr lang="en-CA" baseline="0" dirty="0" smtClean="0"/>
              <a:t>Adaptable/customizable to community, audience, budget</a:t>
            </a:r>
          </a:p>
          <a:p>
            <a:r>
              <a:rPr lang="en-CA" baseline="0" dirty="0" smtClean="0">
                <a:sym typeface="Wingdings" panose="05000000000000000000" pitchFamily="2" charset="2"/>
              </a:rPr>
              <a:t> Source of inspiration, not ‘must do’</a:t>
            </a:r>
            <a:endParaRPr lang="en-CA" baseline="0" dirty="0" smtClean="0"/>
          </a:p>
          <a:p>
            <a:endParaRPr lang="en-CA" dirty="0"/>
          </a:p>
        </p:txBody>
      </p:sp>
      <p:sp>
        <p:nvSpPr>
          <p:cNvPr id="4" name="Slide Number Placeholder 3"/>
          <p:cNvSpPr>
            <a:spLocks noGrp="1"/>
          </p:cNvSpPr>
          <p:nvPr>
            <p:ph type="sldNum" sz="quarter" idx="10"/>
          </p:nvPr>
        </p:nvSpPr>
        <p:spPr/>
        <p:txBody>
          <a:bodyPr/>
          <a:lstStyle/>
          <a:p>
            <a:fld id="{7E13A157-E91B-4537-92BF-793148490E77}" type="slidenum">
              <a:rPr lang="en-CA" smtClean="0"/>
              <a:pPr/>
              <a:t>20</a:t>
            </a:fld>
            <a:endParaRPr lang="en-CA"/>
          </a:p>
        </p:txBody>
      </p:sp>
    </p:spTree>
    <p:extLst>
      <p:ext uri="{BB962C8B-B14F-4D97-AF65-F5344CB8AC3E}">
        <p14:creationId xmlns:p14="http://schemas.microsoft.com/office/powerpoint/2010/main" xmlns="" val="2364993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can be borrowed by any</a:t>
            </a:r>
            <a:r>
              <a:rPr lang="en-CA" baseline="0" dirty="0" smtClean="0"/>
              <a:t> branch</a:t>
            </a:r>
          </a:p>
          <a:p>
            <a:pPr marL="171450" indent="-171450">
              <a:buFont typeface="Arial" panose="020B0604020202020204" pitchFamily="34" charset="0"/>
              <a:buChar char="•"/>
            </a:pPr>
            <a:r>
              <a:rPr lang="en-CA" baseline="0" dirty="0" smtClean="0"/>
              <a:t>Loans managed by eServices</a:t>
            </a:r>
          </a:p>
          <a:p>
            <a:pPr marL="171450" indent="-171450">
              <a:buFont typeface="Arial" panose="020B0604020202020204" pitchFamily="34" charset="0"/>
              <a:buChar char="•"/>
            </a:pPr>
            <a:r>
              <a:rPr lang="en-CA" baseline="0" dirty="0" smtClean="0"/>
              <a:t>Branches have access to a kit for ~1 week</a:t>
            </a:r>
          </a:p>
          <a:p>
            <a:pPr marL="171450" indent="-171450">
              <a:buFont typeface="Arial" panose="020B0604020202020204" pitchFamily="34" charset="0"/>
              <a:buChar char="•"/>
            </a:pPr>
            <a:r>
              <a:rPr lang="en-CA" baseline="0" dirty="0" smtClean="0"/>
              <a:t>eServices provides tech support (e.g., training for 3D printer, digitizer)</a:t>
            </a:r>
          </a:p>
          <a:p>
            <a:pPr marL="171450" indent="-171450">
              <a:buFont typeface="Arial" panose="020B0604020202020204" pitchFamily="34" charset="0"/>
              <a:buChar char="•"/>
            </a:pPr>
            <a:endParaRPr lang="en-CA" baseline="0" dirty="0" smtClean="0"/>
          </a:p>
          <a:p>
            <a:endParaRPr lang="en-CA" dirty="0"/>
          </a:p>
        </p:txBody>
      </p:sp>
      <p:sp>
        <p:nvSpPr>
          <p:cNvPr id="4" name="Slide Number Placeholder 3"/>
          <p:cNvSpPr>
            <a:spLocks noGrp="1"/>
          </p:cNvSpPr>
          <p:nvPr>
            <p:ph type="sldNum" sz="quarter" idx="10"/>
          </p:nvPr>
        </p:nvSpPr>
        <p:spPr/>
        <p:txBody>
          <a:bodyPr/>
          <a:lstStyle/>
          <a:p>
            <a:fld id="{7E13A157-E91B-4537-92BF-793148490E77}" type="slidenum">
              <a:rPr lang="en-CA" smtClean="0"/>
              <a:pPr/>
              <a:t>21</a:t>
            </a:fld>
            <a:endParaRPr lang="en-CA"/>
          </a:p>
        </p:txBody>
      </p:sp>
    </p:spTree>
    <p:extLst>
      <p:ext uri="{BB962C8B-B14F-4D97-AF65-F5344CB8AC3E}">
        <p14:creationId xmlns:p14="http://schemas.microsoft.com/office/powerpoint/2010/main" xmlns="" val="2996259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Open PDFs</a:t>
            </a:r>
          </a:p>
          <a:p>
            <a:endParaRPr lang="en-CA" dirty="0"/>
          </a:p>
        </p:txBody>
      </p:sp>
      <p:sp>
        <p:nvSpPr>
          <p:cNvPr id="4" name="Slide Number Placeholder 3"/>
          <p:cNvSpPr>
            <a:spLocks noGrp="1"/>
          </p:cNvSpPr>
          <p:nvPr>
            <p:ph type="sldNum" sz="quarter" idx="10"/>
          </p:nvPr>
        </p:nvSpPr>
        <p:spPr/>
        <p:txBody>
          <a:bodyPr/>
          <a:lstStyle/>
          <a:p>
            <a:fld id="{7E13A157-E91B-4537-92BF-793148490E77}" type="slidenum">
              <a:rPr lang="en-CA" smtClean="0"/>
              <a:pPr/>
              <a:t>22</a:t>
            </a:fld>
            <a:endParaRPr lang="en-CA"/>
          </a:p>
        </p:txBody>
      </p:sp>
    </p:spTree>
    <p:extLst>
      <p:ext uri="{BB962C8B-B14F-4D97-AF65-F5344CB8AC3E}">
        <p14:creationId xmlns:p14="http://schemas.microsoft.com/office/powerpoint/2010/main" xmlns="" val="2714310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DA9278C-1C8A-4B76-80E3-1560A15D5946}" type="datetimeFigureOut">
              <a:rPr lang="en-CA" smtClean="0"/>
              <a:pPr/>
              <a:t>19/10/2017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BAD8949-C038-4A4A-8A6D-12226AC593CC}" type="slidenum">
              <a:rPr lang="en-CA" smtClean="0"/>
              <a:pPr/>
              <a:t>‹#›</a:t>
            </a:fld>
            <a:endParaRPr lang="en-CA"/>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A9278C-1C8A-4B76-80E3-1560A15D5946}" type="datetimeFigureOut">
              <a:rPr lang="en-CA" smtClean="0"/>
              <a:pPr/>
              <a:t>19/10/2017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BAD8949-C038-4A4A-8A6D-12226AC593CC}"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A9278C-1C8A-4B76-80E3-1560A15D5946}" type="datetimeFigureOut">
              <a:rPr lang="en-CA" smtClean="0"/>
              <a:pPr/>
              <a:t>19/10/2017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BAD8949-C038-4A4A-8A6D-12226AC593CC}" type="slidenum">
              <a:rPr lang="en-CA" smtClean="0"/>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88D55F5-0257-4B2C-BF5E-EC35A68B92D6}" type="datetimeFigureOut">
              <a:rPr lang="en-CA" smtClean="0"/>
              <a:pPr/>
              <a:t>19/10/2017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42B34BA-5261-4690-AA92-5C3267D11E42}" type="slidenum">
              <a:rPr lang="en-CA" smtClean="0"/>
              <a:pPr/>
              <a:t>‹#›</a:t>
            </a:fld>
            <a:endParaRPr lang="en-CA"/>
          </a:p>
        </p:txBody>
      </p:sp>
    </p:spTree>
    <p:extLst>
      <p:ext uri="{BB962C8B-B14F-4D97-AF65-F5344CB8AC3E}">
        <p14:creationId xmlns:p14="http://schemas.microsoft.com/office/powerpoint/2010/main" xmlns="" val="2081234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A9278C-1C8A-4B76-80E3-1560A15D5946}" type="datetimeFigureOut">
              <a:rPr lang="en-CA" smtClean="0"/>
              <a:pPr/>
              <a:t>19/10/2017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BAD8949-C038-4A4A-8A6D-12226AC593CC}"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A9278C-1C8A-4B76-80E3-1560A15D5946}" type="datetimeFigureOut">
              <a:rPr lang="en-CA" smtClean="0"/>
              <a:pPr/>
              <a:t>19/10/2017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BAD8949-C038-4A4A-8A6D-12226AC593CC}" type="slidenum">
              <a:rPr lang="en-CA" smtClean="0"/>
              <a:pPr/>
              <a:t>‹#›</a:t>
            </a:fld>
            <a:endParaRPr lang="en-CA"/>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DA9278C-1C8A-4B76-80E3-1560A15D5946}" type="datetimeFigureOut">
              <a:rPr lang="en-CA" smtClean="0"/>
              <a:pPr/>
              <a:t>19/10/2017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BAD8949-C038-4A4A-8A6D-12226AC593CC}"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A9278C-1C8A-4B76-80E3-1560A15D5946}" type="datetimeFigureOut">
              <a:rPr lang="en-CA" smtClean="0"/>
              <a:pPr/>
              <a:t>19/10/2017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BAD8949-C038-4A4A-8A6D-12226AC593CC}" type="slidenum">
              <a:rPr lang="en-CA" smtClean="0"/>
              <a:pPr/>
              <a:t>‹#›</a:t>
            </a:fld>
            <a:endParaRPr lang="en-CA"/>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A9278C-1C8A-4B76-80E3-1560A15D5946}" type="datetimeFigureOut">
              <a:rPr lang="en-CA" smtClean="0"/>
              <a:pPr/>
              <a:t>19/10/2017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BAD8949-C038-4A4A-8A6D-12226AC593CC}"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A9278C-1C8A-4B76-80E3-1560A15D5946}" type="datetimeFigureOut">
              <a:rPr lang="en-CA" smtClean="0"/>
              <a:pPr/>
              <a:t>19/10/2017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BAD8949-C038-4A4A-8A6D-12226AC593CC}"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A9278C-1C8A-4B76-80E3-1560A15D5946}" type="datetimeFigureOut">
              <a:rPr lang="en-CA" smtClean="0"/>
              <a:pPr/>
              <a:t>19/10/2017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BAD8949-C038-4A4A-8A6D-12226AC593CC}" type="slidenum">
              <a:rPr lang="en-CA" smtClean="0"/>
              <a:pPr/>
              <a:t>‹#›</a:t>
            </a:fld>
            <a:endParaRPr lang="en-CA"/>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A9278C-1C8A-4B76-80E3-1560A15D5946}" type="datetimeFigureOut">
              <a:rPr lang="en-CA" smtClean="0"/>
              <a:pPr/>
              <a:t>19/10/2017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BAD8949-C038-4A4A-8A6D-12226AC593CC}"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DA9278C-1C8A-4B76-80E3-1560A15D5946}" type="datetimeFigureOut">
              <a:rPr lang="en-CA" smtClean="0"/>
              <a:pPr/>
              <a:t>19/10/2017</a:t>
            </a:fld>
            <a:endParaRPr lang="en-CA"/>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CA"/>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5BAD8949-C038-4A4A-8A6D-12226AC593CC}"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file:///C:\Users\all\Downloads\Makerspaces\Halifax%20Public%20Libraries%20Intranet%20-%20Program%20Modules.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hyperlink" Target="file:///C:\Users\all\Downloads\Makerspaces\Halifax%20Public%20Libraries%20Intranet%20-%20Technology.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oedb.org/ilibrarian/a-librarians-guide-to-makerspaces/" TargetMode="External"/><Relationship Id="rId2" Type="http://schemas.openxmlformats.org/officeDocument/2006/relationships/hyperlink" Target="https://www.makerspaces.com/" TargetMode="External"/><Relationship Id="rId1" Type="http://schemas.openxmlformats.org/officeDocument/2006/relationships/slideLayout" Target="../slideLayouts/slideLayout12.xml"/><Relationship Id="rId4" Type="http://schemas.openxmlformats.org/officeDocument/2006/relationships/hyperlink" Target="http://publiclibrariesonline.org/tag/makerspace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halifaxpubliclibraries.ca/assets/files/central-library/Media_Studio_Inventory_rev2017Apr.pdf" TargetMode="External"/><Relationship Id="rId2" Type="http://schemas.openxmlformats.org/officeDocument/2006/relationships/hyperlink" Target="http://www.halifaxpubliclibraries.ca/branches/locations/halifax-central-library.html"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www.pinterest.ca/kaywuu/makercreative-spaces-libraries/" TargetMode="External"/><Relationship Id="rId2" Type="http://schemas.openxmlformats.org/officeDocument/2006/relationships/hyperlink" Target="mailto:wooshuk@halifax.ca" TargetMode="External"/><Relationship Id="rId1" Type="http://schemas.openxmlformats.org/officeDocument/2006/relationships/slideLayout" Target="../slideLayouts/slideLayout12.xml"/><Relationship Id="rId5" Type="http://schemas.openxmlformats.org/officeDocument/2006/relationships/hyperlink" Target="https://storify.com/KelliW/making-in-the-library" TargetMode="External"/><Relationship Id="rId4" Type="http://schemas.openxmlformats.org/officeDocument/2006/relationships/hyperlink" Target="https://www.pinterest.ca/kaywuu/makercreatives-spaces-equipment/"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libraryasincubatorproject.org/?p=6653" TargetMode="External"/><Relationship Id="rId2" Type="http://schemas.openxmlformats.org/officeDocument/2006/relationships/hyperlink" Target="http://www.goldcrownenrichment.org/maker-movement/" TargetMode="External"/><Relationship Id="rId1" Type="http://schemas.openxmlformats.org/officeDocument/2006/relationships/slideLayout" Target="../slideLayouts/slideLayout2.xml"/><Relationship Id="rId5" Type="http://schemas.openxmlformats.org/officeDocument/2006/relationships/hyperlink" Target="https://www.linkedin.com/in/ellyssa/" TargetMode="External"/><Relationship Id="rId4" Type="http://schemas.openxmlformats.org/officeDocument/2006/relationships/hyperlink" Target="https://www.linkedin.com/in/nick-taylor-53ab054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Downloads/9780838915042_sample.pdf" TargetMode="External"/><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marR="0" rtl="0"/>
            <a:r>
              <a:rPr lang="en-CA" b="1" i="0" u="none" strike="noStrike" baseline="0" dirty="0" smtClean="0">
                <a:latin typeface="Calibri"/>
              </a:rPr>
              <a:t>The Road to the </a:t>
            </a:r>
            <a:br>
              <a:rPr lang="en-CA" b="1" i="0" u="none" strike="noStrike" baseline="0" dirty="0" smtClean="0">
                <a:latin typeface="Calibri"/>
              </a:rPr>
            </a:br>
            <a:r>
              <a:rPr lang="en-CA" b="1" i="0" u="none" strike="noStrike" baseline="0" dirty="0" smtClean="0">
                <a:latin typeface="Calibri"/>
              </a:rPr>
              <a:t>Creative Lab &amp; Media Studio</a:t>
            </a:r>
            <a:endParaRPr lang="en-CA" b="1" i="0" u="none" strike="noStrike" baseline="0" dirty="0" smtClean="0">
              <a:latin typeface="Times New Roman"/>
            </a:endParaRPr>
          </a:p>
        </p:txBody>
      </p:sp>
      <p:sp>
        <p:nvSpPr>
          <p:cNvPr id="4" name="Subtitle 3"/>
          <p:cNvSpPr>
            <a:spLocks noGrp="1"/>
          </p:cNvSpPr>
          <p:nvPr>
            <p:ph type="subTitle" idx="1"/>
          </p:nvPr>
        </p:nvSpPr>
        <p:spPr/>
        <p:txBody>
          <a:bodyPr>
            <a:normAutofit/>
          </a:bodyPr>
          <a:lstStyle/>
          <a:p>
            <a:r>
              <a:rPr lang="en-CA" dirty="0" smtClean="0"/>
              <a:t>Kelli WooShue</a:t>
            </a:r>
          </a:p>
          <a:p>
            <a:r>
              <a:rPr lang="en-CA" dirty="0" smtClean="0"/>
              <a:t>Halifax Public Libraries</a:t>
            </a:r>
            <a:endParaRPr lang="en-CA" dirty="0"/>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81522" y="3645023"/>
            <a:ext cx="3850918" cy="2641489"/>
          </a:xfrm>
          <a:prstGeom prst="rect">
            <a:avLst/>
          </a:prstGeom>
        </p:spPr>
      </p:pic>
    </p:spTree>
    <p:extLst>
      <p:ext uri="{BB962C8B-B14F-4D97-AF65-F5344CB8AC3E}">
        <p14:creationId xmlns:p14="http://schemas.microsoft.com/office/powerpoint/2010/main" xmlns="" val="2957044079"/>
      </p:ext>
    </p:extLst>
  </p:cSld>
  <p:clrMapOvr>
    <a:masterClrMapping/>
  </p:clrMapOvr>
  <mc:AlternateContent xmlns:mc="http://schemas.openxmlformats.org/markup-compatibility/2006">
    <mc:Choice xmlns:p14="http://schemas.microsoft.com/office/powerpoint/2010/main" xmlns="" Requires="p14">
      <p:transition spd="slow" p14:dur="2000" advTm="49891"/>
    </mc:Choice>
    <mc:Fallback>
      <p:transition spd="slow" advTm="4989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Getting Started</a:t>
            </a:r>
            <a:endParaRPr lang="en-CA" dirty="0"/>
          </a:p>
        </p:txBody>
      </p:sp>
      <p:sp>
        <p:nvSpPr>
          <p:cNvPr id="3" name="Text Placeholder 2"/>
          <p:cNvSpPr>
            <a:spLocks noGrp="1"/>
          </p:cNvSpPr>
          <p:nvPr>
            <p:ph type="body" idx="1"/>
          </p:nvPr>
        </p:nvSpPr>
        <p:spPr/>
        <p:txBody>
          <a:bodyPr/>
          <a:lstStyle/>
          <a:p>
            <a:r>
              <a:rPr lang="en-CA" dirty="0"/>
              <a:t>Also</a:t>
            </a:r>
          </a:p>
          <a:p>
            <a:pPr lvl="1"/>
            <a:r>
              <a:rPr lang="en-CA" dirty="0"/>
              <a:t>Peers</a:t>
            </a:r>
          </a:p>
          <a:p>
            <a:pPr lvl="2"/>
            <a:r>
              <a:rPr lang="en-CA" dirty="0"/>
              <a:t>Music studio – HPL staff with recording experience/expertise</a:t>
            </a:r>
          </a:p>
          <a:p>
            <a:pPr lvl="1"/>
            <a:r>
              <a:rPr lang="en-CA" dirty="0"/>
              <a:t>Site visits (e.g., NSCC, Centre for Arts &amp; Technology) </a:t>
            </a:r>
            <a:endParaRPr lang="en-CA" dirty="0" smtClean="0"/>
          </a:p>
          <a:p>
            <a:pPr lvl="1"/>
            <a:endParaRPr lang="en-CA" dirty="0"/>
          </a:p>
          <a:p>
            <a:endParaRPr lang="en-CA" dirty="0"/>
          </a:p>
        </p:txBody>
      </p:sp>
    </p:spTree>
    <p:extLst>
      <p:ext uri="{BB962C8B-B14F-4D97-AF65-F5344CB8AC3E}">
        <p14:creationId xmlns:p14="http://schemas.microsoft.com/office/powerpoint/2010/main" xmlns="" val="100810307"/>
      </p:ext>
    </p:extLst>
  </p:cSld>
  <p:clrMapOvr>
    <a:masterClrMapping/>
  </p:clrMapOvr>
  <mc:AlternateContent xmlns:mc="http://schemas.openxmlformats.org/markup-compatibility/2006">
    <mc:Choice xmlns:p14="http://schemas.microsoft.com/office/powerpoint/2010/main" xmlns="" Requires="p14">
      <p:transition spd="slow" p14:dur="2000" advTm="126614"/>
    </mc:Choice>
    <mc:Fallback>
      <p:transition spd="slow" advTm="126614"/>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Basics – The Creative Lab</a:t>
            </a:r>
            <a:endParaRPr lang="en-CA" dirty="0"/>
          </a:p>
        </p:txBody>
      </p:sp>
      <p:sp>
        <p:nvSpPr>
          <p:cNvPr id="3" name="Text Placeholder 2"/>
          <p:cNvSpPr>
            <a:spLocks noGrp="1"/>
          </p:cNvSpPr>
          <p:nvPr>
            <p:ph type="body" idx="1"/>
          </p:nvPr>
        </p:nvSpPr>
        <p:spPr/>
        <p:txBody>
          <a:bodyPr/>
          <a:lstStyle/>
          <a:p>
            <a:r>
              <a:rPr lang="en-CA" dirty="0" smtClean="0"/>
              <a:t>3D printer</a:t>
            </a:r>
          </a:p>
          <a:p>
            <a:r>
              <a:rPr lang="en-CA" dirty="0" smtClean="0"/>
              <a:t>Arduino (Spark Fun Inventor’s Kits)</a:t>
            </a:r>
          </a:p>
          <a:p>
            <a:r>
              <a:rPr lang="en-CA" dirty="0" smtClean="0"/>
              <a:t>LEGO Mindstorm</a:t>
            </a:r>
          </a:p>
          <a:p>
            <a:r>
              <a:rPr lang="en-CA" dirty="0" smtClean="0"/>
              <a:t>MaKey </a:t>
            </a:r>
            <a:r>
              <a:rPr lang="en-CA" dirty="0" err="1" smtClean="0"/>
              <a:t>MaKey</a:t>
            </a:r>
            <a:endParaRPr lang="en-CA" dirty="0" smtClean="0"/>
          </a:p>
          <a:p>
            <a:r>
              <a:rPr lang="en-CA" dirty="0" smtClean="0"/>
              <a:t>Little Bits</a:t>
            </a:r>
          </a:p>
          <a:p>
            <a:r>
              <a:rPr lang="en-CA" dirty="0" smtClean="0"/>
              <a:t>Raspberry Pi</a:t>
            </a:r>
          </a:p>
          <a:p>
            <a:endParaRPr lang="en-CA" dirty="0" smtClean="0"/>
          </a:p>
          <a:p>
            <a:endParaRPr lang="en-CA"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63888" y="3717032"/>
            <a:ext cx="4762500" cy="2695575"/>
          </a:xfrm>
          <a:prstGeom prst="rect">
            <a:avLst/>
          </a:prstGeom>
        </p:spPr>
      </p:pic>
    </p:spTree>
    <p:extLst>
      <p:ext uri="{BB962C8B-B14F-4D97-AF65-F5344CB8AC3E}">
        <p14:creationId xmlns:p14="http://schemas.microsoft.com/office/powerpoint/2010/main" xmlns="" val="2136439792"/>
      </p:ext>
    </p:extLst>
  </p:cSld>
  <p:clrMapOvr>
    <a:masterClrMapping/>
  </p:clrMapOvr>
  <mc:AlternateContent xmlns:mc="http://schemas.openxmlformats.org/markup-compatibility/2006">
    <mc:Choice xmlns:p14="http://schemas.microsoft.com/office/powerpoint/2010/main" xmlns="" Requires="p14">
      <p:transition spd="slow" p14:dur="2000" advTm="78244"/>
    </mc:Choice>
    <mc:Fallback>
      <p:transition spd="slow" advTm="78244"/>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Basics – Media Studio</a:t>
            </a:r>
            <a:endParaRPr lang="en-CA" dirty="0"/>
          </a:p>
        </p:txBody>
      </p:sp>
      <p:sp>
        <p:nvSpPr>
          <p:cNvPr id="3" name="Content Placeholder 2"/>
          <p:cNvSpPr>
            <a:spLocks noGrp="1"/>
          </p:cNvSpPr>
          <p:nvPr>
            <p:ph idx="1"/>
          </p:nvPr>
        </p:nvSpPr>
        <p:spPr/>
        <p:txBody>
          <a:bodyPr>
            <a:normAutofit/>
          </a:bodyPr>
          <a:lstStyle/>
          <a:p>
            <a:r>
              <a:rPr lang="en-CA" dirty="0" smtClean="0"/>
              <a:t>Work stations – iMacs</a:t>
            </a:r>
          </a:p>
          <a:p>
            <a:r>
              <a:rPr lang="en-CA" dirty="0" smtClean="0"/>
              <a:t>Audio interfaces</a:t>
            </a:r>
          </a:p>
          <a:p>
            <a:r>
              <a:rPr lang="en-CA" dirty="0" smtClean="0"/>
              <a:t>Microphones</a:t>
            </a:r>
          </a:p>
          <a:p>
            <a:r>
              <a:rPr lang="en-CA" dirty="0" smtClean="0"/>
              <a:t>Headphones</a:t>
            </a:r>
          </a:p>
          <a:p>
            <a:r>
              <a:rPr lang="en-CA" dirty="0" smtClean="0"/>
              <a:t>Studio monitors</a:t>
            </a:r>
          </a:p>
          <a:p>
            <a:r>
              <a:rPr lang="en-CA" dirty="0" smtClean="0"/>
              <a:t>Camera &amp; camcorder</a:t>
            </a:r>
          </a:p>
          <a:p>
            <a:r>
              <a:rPr lang="en-CA" dirty="0" smtClean="0"/>
              <a:t>Green screen</a:t>
            </a:r>
          </a:p>
          <a:p>
            <a:r>
              <a:rPr lang="en-CA" dirty="0" smtClean="0"/>
              <a:t>Wacom tablet</a:t>
            </a:r>
          </a:p>
          <a:p>
            <a:r>
              <a:rPr lang="en-CA" dirty="0" smtClean="0"/>
              <a:t>Instruments </a:t>
            </a:r>
          </a:p>
          <a:p>
            <a:r>
              <a:rPr lang="en-CA" dirty="0" smtClean="0"/>
              <a:t>Misc. accessories (e.g., cables)</a:t>
            </a:r>
          </a:p>
          <a:p>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359182" y="2204864"/>
            <a:ext cx="4029242" cy="2263701"/>
          </a:xfrm>
          <a:prstGeom prst="rect">
            <a:avLst/>
          </a:prstGeom>
        </p:spPr>
      </p:pic>
    </p:spTree>
    <p:extLst>
      <p:ext uri="{BB962C8B-B14F-4D97-AF65-F5344CB8AC3E}">
        <p14:creationId xmlns:p14="http://schemas.microsoft.com/office/powerpoint/2010/main" xmlns="" val="2792427168"/>
      </p:ext>
    </p:extLst>
  </p:cSld>
  <p:clrMapOvr>
    <a:masterClrMapping/>
  </p:clrMapOvr>
  <mc:AlternateContent xmlns:mc="http://schemas.openxmlformats.org/markup-compatibility/2006">
    <mc:Choice xmlns:p14="http://schemas.microsoft.com/office/powerpoint/2010/main" xmlns="" Requires="p14">
      <p:transition spd="slow" p14:dur="2000" advTm="74636"/>
    </mc:Choice>
    <mc:Fallback>
      <p:transition spd="slow" advTm="74636"/>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Programming</a:t>
            </a:r>
            <a:endParaRPr lang="en-CA" dirty="0"/>
          </a:p>
        </p:txBody>
      </p:sp>
      <p:sp>
        <p:nvSpPr>
          <p:cNvPr id="3" name="Content Placeholder 2"/>
          <p:cNvSpPr>
            <a:spLocks noGrp="1"/>
          </p:cNvSpPr>
          <p:nvPr>
            <p:ph idx="1"/>
          </p:nvPr>
        </p:nvSpPr>
        <p:spPr/>
        <p:txBody>
          <a:bodyPr>
            <a:normAutofit/>
          </a:bodyPr>
          <a:lstStyle/>
          <a:p>
            <a:r>
              <a:rPr lang="en-CA" dirty="0" smtClean="0"/>
              <a:t>Open Create</a:t>
            </a:r>
          </a:p>
          <a:p>
            <a:pPr lvl="1"/>
            <a:r>
              <a:rPr lang="en-CA" dirty="0" smtClean="0"/>
              <a:t>Opportunity to see &amp; try</a:t>
            </a:r>
          </a:p>
          <a:p>
            <a:r>
              <a:rPr lang="en-CA" dirty="0" smtClean="0"/>
              <a:t>Specific topics</a:t>
            </a:r>
          </a:p>
          <a:p>
            <a:pPr lvl="1"/>
            <a:r>
              <a:rPr lang="en-CA" dirty="0" smtClean="0"/>
              <a:t>Orientation sessions (get familiar with a specific piece of equipment/kit)</a:t>
            </a:r>
          </a:p>
          <a:p>
            <a:pPr lvl="1"/>
            <a:r>
              <a:rPr lang="en-CA" dirty="0" smtClean="0"/>
              <a:t>Project sessions </a:t>
            </a:r>
          </a:p>
          <a:p>
            <a:pPr lvl="2"/>
            <a:r>
              <a:rPr lang="en-CA" dirty="0" smtClean="0"/>
              <a:t>Single sessions</a:t>
            </a:r>
          </a:p>
          <a:p>
            <a:pPr lvl="2"/>
            <a:r>
              <a:rPr lang="en-CA" dirty="0" smtClean="0"/>
              <a:t>Multi-part (complete a project over a series of sessions)</a:t>
            </a:r>
          </a:p>
          <a:p>
            <a:r>
              <a:rPr lang="en-CA" dirty="0"/>
              <a:t>Examples</a:t>
            </a:r>
          </a:p>
          <a:p>
            <a:pPr lvl="1"/>
            <a:r>
              <a:rPr lang="en-CA" dirty="0"/>
              <a:t>Scratch</a:t>
            </a:r>
          </a:p>
          <a:p>
            <a:pPr lvl="1"/>
            <a:r>
              <a:rPr lang="en-CA" dirty="0"/>
              <a:t>Design for 3D printing</a:t>
            </a:r>
          </a:p>
          <a:p>
            <a:pPr lvl="2"/>
            <a:endParaRPr lang="en-CA" dirty="0" smtClean="0"/>
          </a:p>
          <a:p>
            <a:endParaRPr lang="en-CA" dirty="0"/>
          </a:p>
        </p:txBody>
      </p:sp>
    </p:spTree>
    <p:extLst>
      <p:ext uri="{BB962C8B-B14F-4D97-AF65-F5344CB8AC3E}">
        <p14:creationId xmlns:p14="http://schemas.microsoft.com/office/powerpoint/2010/main" xmlns="" val="2058226109"/>
      </p:ext>
    </p:extLst>
  </p:cSld>
  <p:clrMapOvr>
    <a:masterClrMapping/>
  </p:clrMapOvr>
  <mc:AlternateContent xmlns:mc="http://schemas.openxmlformats.org/markup-compatibility/2006">
    <mc:Choice xmlns:p14="http://schemas.microsoft.com/office/powerpoint/2010/main" xmlns="" Requires="p14">
      <p:transition spd="slow" p14:dur="2000" advTm="151500"/>
    </mc:Choice>
    <mc:Fallback>
      <p:transition spd="slow" advTm="1515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CA" b="0" i="0" u="none" strike="noStrike" baseline="0" smtClean="0">
                <a:latin typeface="Calibri"/>
              </a:rPr>
              <a:t>Policies</a:t>
            </a:r>
          </a:p>
        </p:txBody>
      </p:sp>
      <p:sp>
        <p:nvSpPr>
          <p:cNvPr id="3" name="Text Placeholder 2"/>
          <p:cNvSpPr>
            <a:spLocks noGrp="1"/>
          </p:cNvSpPr>
          <p:nvPr>
            <p:ph type="body" idx="1"/>
          </p:nvPr>
        </p:nvSpPr>
        <p:spPr/>
        <p:txBody>
          <a:bodyPr/>
          <a:lstStyle/>
          <a:p>
            <a:r>
              <a:rPr lang="en-CA" dirty="0" smtClean="0"/>
              <a:t>3D printing equipment </a:t>
            </a:r>
          </a:p>
          <a:p>
            <a:r>
              <a:rPr lang="en-CA" dirty="0" smtClean="0"/>
              <a:t>Orientations to Media Studio</a:t>
            </a:r>
          </a:p>
          <a:p>
            <a:pPr lvl="1"/>
            <a:r>
              <a:rPr lang="en-CA" dirty="0" smtClean="0"/>
              <a:t>Youth </a:t>
            </a:r>
          </a:p>
          <a:p>
            <a:endParaRPr lang="en-CA" dirty="0" smtClean="0"/>
          </a:p>
          <a:p>
            <a:endParaRPr lang="en-CA" dirty="0" smtClean="0"/>
          </a:p>
          <a:p>
            <a:endParaRPr lang="en-CA" dirty="0"/>
          </a:p>
        </p:txBody>
      </p:sp>
    </p:spTree>
    <p:extLst>
      <p:ext uri="{BB962C8B-B14F-4D97-AF65-F5344CB8AC3E}">
        <p14:creationId xmlns:p14="http://schemas.microsoft.com/office/powerpoint/2010/main" xmlns="" val="3512331104"/>
      </p:ext>
    </p:extLst>
  </p:cSld>
  <p:clrMapOvr>
    <a:masterClrMapping/>
  </p:clrMapOvr>
  <mc:AlternateContent xmlns:mc="http://schemas.openxmlformats.org/markup-compatibility/2006">
    <mc:Choice xmlns:p14="http://schemas.microsoft.com/office/powerpoint/2010/main" xmlns="" Requires="p14">
      <p:transition spd="slow" p14:dur="2000" advTm="91444"/>
    </mc:Choice>
    <mc:Fallback>
      <p:transition spd="slow" advTm="91444"/>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Playing in the sandbox</a:t>
            </a:r>
            <a:endParaRPr lang="en-CA" dirty="0"/>
          </a:p>
        </p:txBody>
      </p:sp>
      <p:sp>
        <p:nvSpPr>
          <p:cNvPr id="3" name="Text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xmlns="" val="3509833632"/>
      </p:ext>
    </p:extLst>
  </p:cSld>
  <p:clrMapOvr>
    <a:masterClrMapping/>
  </p:clrMapOvr>
  <mc:AlternateContent xmlns:mc="http://schemas.openxmlformats.org/markup-compatibility/2006">
    <mc:Choice xmlns:p14="http://schemas.microsoft.com/office/powerpoint/2010/main" xmlns="" Requires="p14">
      <p:transition spd="slow" p14:dur="2000" advTm="51542"/>
    </mc:Choice>
    <mc:Fallback>
      <p:transition spd="slow" advTm="51542"/>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CA" b="0" i="0" u="none" strike="noStrike" baseline="0" dirty="0" smtClean="0">
                <a:latin typeface="Calibri"/>
              </a:rPr>
              <a:t>The Sandbox Series</a:t>
            </a:r>
          </a:p>
        </p:txBody>
      </p:sp>
      <p:sp>
        <p:nvSpPr>
          <p:cNvPr id="3" name="Text Placeholder 2"/>
          <p:cNvSpPr>
            <a:spLocks noGrp="1"/>
          </p:cNvSpPr>
          <p:nvPr>
            <p:ph type="body" idx="1"/>
          </p:nvPr>
        </p:nvSpPr>
        <p:spPr/>
        <p:txBody>
          <a:bodyPr/>
          <a:lstStyle/>
          <a:p>
            <a:r>
              <a:rPr lang="en-CA" dirty="0" smtClean="0"/>
              <a:t>Change of focus with creation of eServices department</a:t>
            </a:r>
          </a:p>
          <a:p>
            <a:r>
              <a:rPr lang="en-CA" dirty="0" smtClean="0"/>
              <a:t>Move from branch &amp; regional </a:t>
            </a:r>
            <a:r>
              <a:rPr lang="en-CA" dirty="0" smtClean="0">
                <a:sym typeface="Wingdings" panose="05000000000000000000" pitchFamily="2" charset="2"/>
              </a:rPr>
              <a:t> regional</a:t>
            </a:r>
          </a:p>
          <a:p>
            <a:r>
              <a:rPr lang="en-CA" dirty="0" smtClean="0">
                <a:sym typeface="Wingdings" panose="05000000000000000000" pitchFamily="2" charset="2"/>
              </a:rPr>
              <a:t>Relocation to Central Library</a:t>
            </a:r>
          </a:p>
          <a:p>
            <a:r>
              <a:rPr lang="en-CA" dirty="0" smtClean="0"/>
              <a:t>November 2016 – develop programming to be piloted in Creative Lab</a:t>
            </a:r>
          </a:p>
          <a:p>
            <a:endParaRPr lang="en-CA" dirty="0"/>
          </a:p>
        </p:txBody>
      </p:sp>
    </p:spTree>
    <p:extLst>
      <p:ext uri="{BB962C8B-B14F-4D97-AF65-F5344CB8AC3E}">
        <p14:creationId xmlns:p14="http://schemas.microsoft.com/office/powerpoint/2010/main" xmlns="" val="998434375"/>
      </p:ext>
    </p:extLst>
  </p:cSld>
  <p:clrMapOvr>
    <a:masterClrMapping/>
  </p:clrMapOvr>
  <mc:AlternateContent xmlns:mc="http://schemas.openxmlformats.org/markup-compatibility/2006">
    <mc:Choice xmlns:p14="http://schemas.microsoft.com/office/powerpoint/2010/main" xmlns="" Requires="p14">
      <p:transition spd="slow" p14:dur="2000" advTm="17787"/>
    </mc:Choice>
    <mc:Fallback>
      <p:transition spd="slow" advTm="17787"/>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Sandbox Series</a:t>
            </a:r>
            <a:endParaRPr lang="en-CA" dirty="0"/>
          </a:p>
        </p:txBody>
      </p:sp>
      <p:sp>
        <p:nvSpPr>
          <p:cNvPr id="3" name="Content Placeholder 2"/>
          <p:cNvSpPr>
            <a:spLocks noGrp="1"/>
          </p:cNvSpPr>
          <p:nvPr>
            <p:ph idx="1"/>
          </p:nvPr>
        </p:nvSpPr>
        <p:spPr/>
        <p:txBody>
          <a:bodyPr/>
          <a:lstStyle/>
          <a:p>
            <a:pPr marL="0" indent="0">
              <a:buNone/>
            </a:pPr>
            <a:r>
              <a:rPr lang="en-CA" dirty="0" smtClean="0"/>
              <a:t>Goals</a:t>
            </a:r>
          </a:p>
          <a:p>
            <a:r>
              <a:rPr lang="en-CA" dirty="0" smtClean="0"/>
              <a:t>Redefining ‘making’ for community</a:t>
            </a:r>
          </a:p>
          <a:p>
            <a:r>
              <a:rPr lang="en-CA" dirty="0" smtClean="0"/>
              <a:t>Demonstrating the making </a:t>
            </a:r>
            <a:r>
              <a:rPr lang="en-CA" dirty="0"/>
              <a:t>continuum</a:t>
            </a:r>
          </a:p>
          <a:p>
            <a:pPr lvl="1"/>
            <a:r>
              <a:rPr lang="en-CA" dirty="0" smtClean="0"/>
              <a:t>(s)low to high tech</a:t>
            </a:r>
          </a:p>
          <a:p>
            <a:r>
              <a:rPr lang="en-CA" dirty="0" smtClean="0"/>
              <a:t>All ages</a:t>
            </a:r>
          </a:p>
          <a:p>
            <a:r>
              <a:rPr lang="en-CA" dirty="0" smtClean="0"/>
              <a:t>In-house vs. guest presenters</a:t>
            </a:r>
          </a:p>
          <a:p>
            <a:pPr lvl="1"/>
            <a:r>
              <a:rPr lang="en-CA" dirty="0" smtClean="0"/>
              <a:t>Opportunity for partnership/collaboration</a:t>
            </a:r>
          </a:p>
          <a:p>
            <a:pPr lvl="1"/>
            <a:endParaRPr lang="en-CA" dirty="0" smtClean="0"/>
          </a:p>
          <a:p>
            <a:endParaRPr lang="en-CA" dirty="0" smtClean="0"/>
          </a:p>
          <a:p>
            <a:endParaRPr lang="en-CA" dirty="0"/>
          </a:p>
        </p:txBody>
      </p:sp>
    </p:spTree>
    <p:extLst>
      <p:ext uri="{BB962C8B-B14F-4D97-AF65-F5344CB8AC3E}">
        <p14:creationId xmlns:p14="http://schemas.microsoft.com/office/powerpoint/2010/main" xmlns="" val="4097950831"/>
      </p:ext>
    </p:extLst>
  </p:cSld>
  <p:clrMapOvr>
    <a:masterClrMapping/>
  </p:clrMapOvr>
  <mc:AlternateContent xmlns:mc="http://schemas.openxmlformats.org/markup-compatibility/2006">
    <mc:Choice xmlns:p14="http://schemas.microsoft.com/office/powerpoint/2010/main" xmlns="" Requires="p14">
      <p:transition spd="slow" p14:dur="2000" advTm="78112"/>
    </mc:Choice>
    <mc:Fallback>
      <p:transition spd="slow" advTm="78112"/>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Sandbox Series</a:t>
            </a:r>
            <a:endParaRPr lang="en-CA" dirty="0"/>
          </a:p>
        </p:txBody>
      </p:sp>
      <p:sp>
        <p:nvSpPr>
          <p:cNvPr id="3" name="Content Placeholder 2"/>
          <p:cNvSpPr>
            <a:spLocks noGrp="1"/>
          </p:cNvSpPr>
          <p:nvPr>
            <p:ph idx="1"/>
          </p:nvPr>
        </p:nvSpPr>
        <p:spPr/>
        <p:txBody>
          <a:bodyPr/>
          <a:lstStyle/>
          <a:p>
            <a:r>
              <a:rPr lang="en-CA" dirty="0" smtClean="0"/>
              <a:t>Programs</a:t>
            </a:r>
          </a:p>
          <a:p>
            <a:pPr lvl="1"/>
            <a:r>
              <a:rPr lang="en-CA" dirty="0" smtClean="0"/>
              <a:t>Upcycling</a:t>
            </a:r>
          </a:p>
          <a:p>
            <a:pPr lvl="1"/>
            <a:r>
              <a:rPr lang="en-CA" dirty="0" err="1" smtClean="0"/>
              <a:t>ReFresh</a:t>
            </a:r>
            <a:endParaRPr lang="en-CA" dirty="0" smtClean="0"/>
          </a:p>
          <a:p>
            <a:pPr lvl="1"/>
            <a:r>
              <a:rPr lang="en-CA" dirty="0" smtClean="0"/>
              <a:t>Embroidery</a:t>
            </a:r>
          </a:p>
          <a:p>
            <a:pPr lvl="1"/>
            <a:r>
              <a:rPr lang="en-CA" dirty="0" smtClean="0"/>
              <a:t>Crafts &amp; Circuits</a:t>
            </a:r>
          </a:p>
          <a:p>
            <a:pPr lvl="1"/>
            <a:r>
              <a:rPr lang="en-CA" dirty="0" smtClean="0"/>
              <a:t>Makerspace Go! (mobile makerspace)</a:t>
            </a:r>
          </a:p>
          <a:p>
            <a:pPr lvl="1"/>
            <a:endParaRPr lang="en-CA" dirty="0"/>
          </a:p>
        </p:txBody>
      </p:sp>
    </p:spTree>
    <p:extLst>
      <p:ext uri="{BB962C8B-B14F-4D97-AF65-F5344CB8AC3E}">
        <p14:creationId xmlns:p14="http://schemas.microsoft.com/office/powerpoint/2010/main" xmlns="" val="303415319"/>
      </p:ext>
    </p:extLst>
  </p:cSld>
  <p:clrMapOvr>
    <a:masterClrMapping/>
  </p:clrMapOvr>
  <mc:AlternateContent xmlns:mc="http://schemas.openxmlformats.org/markup-compatibility/2006">
    <mc:Choice xmlns:p14="http://schemas.microsoft.com/office/powerpoint/2010/main" xmlns="" Requires="p14">
      <p:transition spd="slow" p14:dur="2000" advTm="7303"/>
    </mc:Choice>
    <mc:Fallback>
      <p:transition spd="slow" advTm="7303"/>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0800000">
            <a:off x="827582" y="876985"/>
            <a:ext cx="3709599" cy="2766858"/>
          </a:xfrm>
          <a:prstGeom prst="rect">
            <a:avLst/>
          </a:prstGeom>
          <a:ln>
            <a:solidFill>
              <a:schemeClr val="accent4">
                <a:lumMod val="20000"/>
                <a:lumOff val="80000"/>
              </a:schemeClr>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5400000">
            <a:off x="4415930" y="1208806"/>
            <a:ext cx="4640245" cy="3464009"/>
          </a:xfrm>
          <a:prstGeom prst="rect">
            <a:avLst/>
          </a:prstGeom>
          <a:ln>
            <a:solidFill>
              <a:schemeClr val="accent4">
                <a:lumMod val="20000"/>
                <a:lumOff val="80000"/>
              </a:schemeClr>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22161" y="2996952"/>
            <a:ext cx="1973776" cy="2504414"/>
          </a:xfrm>
          <a:prstGeom prst="rect">
            <a:avLst/>
          </a:prstGeom>
          <a:ln>
            <a:solidFill>
              <a:schemeClr val="accent4">
                <a:lumMod val="20000"/>
                <a:lumOff val="80000"/>
              </a:schemeClr>
            </a:solidFill>
          </a:ln>
        </p:spPr>
      </p:pic>
      <p:pic>
        <p:nvPicPr>
          <p:cNvPr id="4" name="Picture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10800000">
            <a:off x="2771801" y="4221088"/>
            <a:ext cx="3242731" cy="2421978"/>
          </a:xfrm>
          <a:prstGeom prst="rect">
            <a:avLst/>
          </a:prstGeom>
          <a:ln w="25400">
            <a:solidFill>
              <a:schemeClr val="bg1"/>
            </a:solidFill>
          </a:ln>
        </p:spPr>
      </p:pic>
    </p:spTree>
    <p:extLst>
      <p:ext uri="{BB962C8B-B14F-4D97-AF65-F5344CB8AC3E}">
        <p14:creationId xmlns:p14="http://schemas.microsoft.com/office/powerpoint/2010/main" xmlns="" val="3890799565"/>
      </p:ext>
    </p:extLst>
  </p:cSld>
  <p:clrMapOvr>
    <a:masterClrMapping/>
  </p:clrMapOvr>
  <mc:AlternateContent xmlns:mc="http://schemas.openxmlformats.org/markup-compatibility/2006">
    <mc:Choice xmlns:p14="http://schemas.microsoft.com/office/powerpoint/2010/main" xmlns="" Requires="p14">
      <p:transition spd="slow" p14:dur="2000" advTm="51909"/>
    </mc:Choice>
    <mc:Fallback>
      <p:transition spd="slow" advTm="51909"/>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libri" panose="020F0502020204030204" pitchFamily="34" charset="0"/>
              </a:rPr>
              <a:t>Agenda</a:t>
            </a:r>
            <a:endParaRPr lang="en-CA" dirty="0">
              <a:latin typeface="Calibri" panose="020F0502020204030204" pitchFamily="34" charset="0"/>
            </a:endParaRPr>
          </a:p>
        </p:txBody>
      </p:sp>
      <p:sp>
        <p:nvSpPr>
          <p:cNvPr id="3" name="Content Placeholder 2"/>
          <p:cNvSpPr>
            <a:spLocks noGrp="1"/>
          </p:cNvSpPr>
          <p:nvPr>
            <p:ph idx="1"/>
          </p:nvPr>
        </p:nvSpPr>
        <p:spPr/>
        <p:txBody>
          <a:bodyPr/>
          <a:lstStyle/>
          <a:p>
            <a:r>
              <a:rPr lang="en-CA" dirty="0" smtClean="0"/>
              <a:t>Backstory</a:t>
            </a:r>
          </a:p>
          <a:p>
            <a:r>
              <a:rPr lang="en-CA" dirty="0" smtClean="0"/>
              <a:t>Planning the Creative Lab &amp; Media Studio</a:t>
            </a:r>
          </a:p>
          <a:p>
            <a:pPr lvl="1"/>
            <a:r>
              <a:rPr lang="en-CA" dirty="0" smtClean="0"/>
              <a:t>Getting started</a:t>
            </a:r>
          </a:p>
          <a:p>
            <a:pPr lvl="1"/>
            <a:r>
              <a:rPr lang="en-CA" dirty="0" smtClean="0"/>
              <a:t>The Basics</a:t>
            </a:r>
          </a:p>
          <a:p>
            <a:pPr lvl="1"/>
            <a:r>
              <a:rPr lang="en-CA" dirty="0" smtClean="0"/>
              <a:t>Programming</a:t>
            </a:r>
          </a:p>
          <a:p>
            <a:pPr lvl="1"/>
            <a:r>
              <a:rPr lang="en-CA" dirty="0" smtClean="0"/>
              <a:t>Policies</a:t>
            </a:r>
          </a:p>
          <a:p>
            <a:pPr lvl="1"/>
            <a:endParaRPr lang="en-CA" dirty="0" smtClean="0"/>
          </a:p>
          <a:p>
            <a:r>
              <a:rPr lang="en-CA" dirty="0" smtClean="0"/>
              <a:t>Playing in the Sandbox: Program Development</a:t>
            </a:r>
          </a:p>
          <a:p>
            <a:pPr lvl="1"/>
            <a:r>
              <a:rPr lang="en-CA" dirty="0" smtClean="0"/>
              <a:t>Program Modules</a:t>
            </a:r>
          </a:p>
          <a:p>
            <a:pPr lvl="1"/>
            <a:r>
              <a:rPr lang="en-CA" dirty="0" smtClean="0"/>
              <a:t>Regional kits</a:t>
            </a:r>
          </a:p>
          <a:p>
            <a:pPr lvl="1"/>
            <a:endParaRPr lang="en-CA" dirty="0" smtClean="0"/>
          </a:p>
          <a:p>
            <a:r>
              <a:rPr lang="en-CA" dirty="0" smtClean="0"/>
              <a:t>For More Information</a:t>
            </a:r>
          </a:p>
          <a:p>
            <a:endParaRPr lang="en-CA" dirty="0"/>
          </a:p>
        </p:txBody>
      </p:sp>
    </p:spTree>
    <p:extLst>
      <p:ext uri="{BB962C8B-B14F-4D97-AF65-F5344CB8AC3E}">
        <p14:creationId xmlns:p14="http://schemas.microsoft.com/office/powerpoint/2010/main" xmlns="" val="350483665"/>
      </p:ext>
    </p:extLst>
  </p:cSld>
  <p:clrMapOvr>
    <a:masterClrMapping/>
  </p:clrMapOvr>
  <mc:AlternateContent xmlns:mc="http://schemas.openxmlformats.org/markup-compatibility/2006">
    <mc:Choice xmlns:p14="http://schemas.microsoft.com/office/powerpoint/2010/main" xmlns="" Requires="p14">
      <p:transition spd="slow" p14:dur="2000" advTm="17238"/>
    </mc:Choice>
    <mc:Fallback>
      <p:transition spd="slow" advTm="17238"/>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Program Modules</a:t>
            </a:r>
            <a:endParaRPr lang="en-CA" dirty="0"/>
          </a:p>
        </p:txBody>
      </p:sp>
      <p:sp>
        <p:nvSpPr>
          <p:cNvPr id="3" name="Content Placeholder 2"/>
          <p:cNvSpPr>
            <a:spLocks noGrp="1"/>
          </p:cNvSpPr>
          <p:nvPr>
            <p:ph idx="1"/>
          </p:nvPr>
        </p:nvSpPr>
        <p:spPr/>
        <p:txBody>
          <a:bodyPr/>
          <a:lstStyle/>
          <a:p>
            <a:pPr marL="0" indent="0">
              <a:buNone/>
            </a:pPr>
            <a:r>
              <a:rPr lang="en-CA" dirty="0" smtClean="0"/>
              <a:t>Examples:</a:t>
            </a:r>
          </a:p>
          <a:p>
            <a:r>
              <a:rPr lang="en-CA" dirty="0" smtClean="0"/>
              <a:t>Green screen photography</a:t>
            </a:r>
            <a:br>
              <a:rPr lang="en-CA" dirty="0" smtClean="0"/>
            </a:br>
            <a:r>
              <a:rPr lang="en-CA" dirty="0" smtClean="0"/>
              <a:t> using </a:t>
            </a:r>
            <a:r>
              <a:rPr lang="en-CA" dirty="0" err="1" smtClean="0"/>
              <a:t>DoInk</a:t>
            </a:r>
            <a:endParaRPr lang="en-CA" dirty="0" smtClean="0"/>
          </a:p>
          <a:p>
            <a:r>
              <a:rPr lang="en-CA" dirty="0" smtClean="0"/>
              <a:t>Playing with Food Science</a:t>
            </a:r>
          </a:p>
          <a:p>
            <a:r>
              <a:rPr lang="en-CA" dirty="0" err="1"/>
              <a:t>Sewable</a:t>
            </a:r>
            <a:r>
              <a:rPr lang="en-CA" dirty="0"/>
              <a:t> Circuits</a:t>
            </a:r>
          </a:p>
          <a:p>
            <a:r>
              <a:rPr lang="en-CA" dirty="0" smtClean="0"/>
              <a:t>Tech the Creative Lab</a:t>
            </a:r>
            <a:endParaRPr lang="en-CA" dirty="0"/>
          </a:p>
        </p:txBody>
      </p:sp>
      <p:pic>
        <p:nvPicPr>
          <p:cNvPr id="1026" name="Picture 2">
            <a:hlinkClick r:id="rId3" action="ppaction://hlinkfile"/>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77273" y="1603613"/>
            <a:ext cx="3369196" cy="43456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10800000">
            <a:off x="2771800" y="4375702"/>
            <a:ext cx="2592288" cy="1933616"/>
          </a:xfrm>
          <a:prstGeom prst="rect">
            <a:avLst/>
          </a:prstGeom>
          <a:ln>
            <a:solidFill>
              <a:schemeClr val="tx1"/>
            </a:solidFill>
          </a:ln>
        </p:spPr>
      </p:pic>
    </p:spTree>
    <p:extLst>
      <p:ext uri="{BB962C8B-B14F-4D97-AF65-F5344CB8AC3E}">
        <p14:creationId xmlns:p14="http://schemas.microsoft.com/office/powerpoint/2010/main" xmlns="" val="3864888381"/>
      </p:ext>
    </p:extLst>
  </p:cSld>
  <p:clrMapOvr>
    <a:masterClrMapping/>
  </p:clrMapOvr>
  <mc:AlternateContent xmlns:mc="http://schemas.openxmlformats.org/markup-compatibility/2006">
    <mc:Choice xmlns:p14="http://schemas.microsoft.com/office/powerpoint/2010/main" xmlns="" Requires="p14">
      <p:transition spd="slow" p14:dur="2000" advTm="42121"/>
    </mc:Choice>
    <mc:Fallback>
      <p:transition spd="slow" advTm="42121"/>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Regional Kits</a:t>
            </a:r>
            <a:endParaRPr lang="en-CA" dirty="0"/>
          </a:p>
        </p:txBody>
      </p:sp>
      <p:sp>
        <p:nvSpPr>
          <p:cNvPr id="3" name="Content Placeholder 2"/>
          <p:cNvSpPr>
            <a:spLocks noGrp="1"/>
          </p:cNvSpPr>
          <p:nvPr>
            <p:ph idx="1"/>
          </p:nvPr>
        </p:nvSpPr>
        <p:spPr/>
        <p:txBody>
          <a:bodyPr/>
          <a:lstStyle/>
          <a:p>
            <a:pPr marL="0" indent="0">
              <a:buNone/>
            </a:pPr>
            <a:r>
              <a:rPr lang="en-CA" dirty="0" smtClean="0"/>
              <a:t>Examples:</a:t>
            </a:r>
          </a:p>
          <a:p>
            <a:r>
              <a:rPr lang="en-CA" dirty="0" smtClean="0"/>
              <a:t>Green screen kit</a:t>
            </a:r>
          </a:p>
          <a:p>
            <a:r>
              <a:rPr lang="en-CA" dirty="0" smtClean="0"/>
              <a:t>PancakeBot</a:t>
            </a:r>
          </a:p>
          <a:p>
            <a:r>
              <a:rPr lang="en-CA" dirty="0" smtClean="0"/>
              <a:t>Regional iPad kits</a:t>
            </a:r>
          </a:p>
          <a:p>
            <a:pPr marL="0" indent="0">
              <a:buNone/>
            </a:pPr>
            <a:endParaRPr lang="en-CA" dirty="0"/>
          </a:p>
        </p:txBody>
      </p:sp>
      <p:pic>
        <p:nvPicPr>
          <p:cNvPr id="2051" name="Picture 3">
            <a:hlinkClick r:id="rId3" action="ppaction://hlinkfile"/>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36220" y="2123961"/>
            <a:ext cx="5394596" cy="34652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70904236"/>
      </p:ext>
    </p:extLst>
  </p:cSld>
  <p:clrMapOvr>
    <a:masterClrMapping/>
  </p:clrMapOvr>
  <mc:AlternateContent xmlns:mc="http://schemas.openxmlformats.org/markup-compatibility/2006">
    <mc:Choice xmlns:p14="http://schemas.microsoft.com/office/powerpoint/2010/main" xmlns="" Requires="p14">
      <p:transition spd="slow" p14:dur="2000" advTm="34522"/>
    </mc:Choice>
    <mc:Fallback>
      <p:transition spd="slow" advTm="34522"/>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Regional Kits</a:t>
            </a:r>
            <a:endParaRPr lang="en-CA" dirty="0"/>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584" y="2330549"/>
            <a:ext cx="7286625" cy="3114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539552" y="1599183"/>
            <a:ext cx="4464496" cy="461665"/>
          </a:xfrm>
          <a:prstGeom prst="rect">
            <a:avLst/>
          </a:prstGeom>
          <a:noFill/>
        </p:spPr>
        <p:txBody>
          <a:bodyPr wrap="square" rtlCol="0">
            <a:spAutoFit/>
          </a:bodyPr>
          <a:lstStyle/>
          <a:p>
            <a:r>
              <a:rPr lang="en-CA" sz="2400" dirty="0" smtClean="0"/>
              <a:t>Green screen kit</a:t>
            </a:r>
            <a:endParaRPr lang="en-CA" sz="2400" dirty="0"/>
          </a:p>
        </p:txBody>
      </p:sp>
    </p:spTree>
    <p:extLst>
      <p:ext uri="{BB962C8B-B14F-4D97-AF65-F5344CB8AC3E}">
        <p14:creationId xmlns:p14="http://schemas.microsoft.com/office/powerpoint/2010/main" xmlns="" val="1159516848"/>
      </p:ext>
    </p:extLst>
  </p:cSld>
  <p:clrMapOvr>
    <a:masterClrMapping/>
  </p:clrMapOvr>
  <mc:AlternateContent xmlns:mc="http://schemas.openxmlformats.org/markup-compatibility/2006">
    <mc:Choice xmlns:p14="http://schemas.microsoft.com/office/powerpoint/2010/main" xmlns="" Requires="p14">
      <p:transition spd="slow" p14:dur="2000" advTm="10491"/>
    </mc:Choice>
    <mc:Fallback>
      <p:transition spd="slow" advTm="10491"/>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Regional kits</a:t>
            </a:r>
            <a:endParaRPr lang="en-CA"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7544" y="1700808"/>
            <a:ext cx="4572000" cy="304846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93328" y="3573016"/>
            <a:ext cx="4572000" cy="2571508"/>
          </a:xfrm>
          <a:prstGeom prst="rect">
            <a:avLst/>
          </a:prstGeom>
        </p:spPr>
      </p:pic>
      <p:pic>
        <p:nvPicPr>
          <p:cNvPr id="3074" name="Picture 2" descr="http://s3.amazonaws.com/libapps/accounts/89547/images/doink.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84168" y="1196752"/>
            <a:ext cx="1944216" cy="19442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21490615"/>
      </p:ext>
    </p:extLst>
  </p:cSld>
  <p:clrMapOvr>
    <a:masterClrMapping/>
  </p:clrMapOvr>
  <mc:AlternateContent xmlns:mc="http://schemas.openxmlformats.org/markup-compatibility/2006">
    <mc:Choice xmlns:p14="http://schemas.microsoft.com/office/powerpoint/2010/main" xmlns="" Requires="p14">
      <p:transition spd="slow" p14:dur="2000" advTm="15162"/>
    </mc:Choice>
    <mc:Fallback>
      <p:transition spd="slow" advTm="15162"/>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For more information</a:t>
            </a:r>
            <a:endParaRPr lang="en-CA" dirty="0"/>
          </a:p>
        </p:txBody>
      </p:sp>
      <p:sp>
        <p:nvSpPr>
          <p:cNvPr id="3" name="Text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xmlns="" val="71133622"/>
      </p:ext>
    </p:extLst>
  </p:cSld>
  <p:clrMapOvr>
    <a:masterClrMapping/>
  </p:clrMapOvr>
  <mc:AlternateContent xmlns:mc="http://schemas.openxmlformats.org/markup-compatibility/2006">
    <mc:Choice xmlns:p14="http://schemas.microsoft.com/office/powerpoint/2010/main" xmlns="" Requires="p14">
      <p:transition spd="slow" p14:dur="2000" advTm="1097"/>
    </mc:Choice>
    <mc:Fallback>
      <p:transition spd="slow" advTm="1097"/>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For More Info</a:t>
            </a:r>
            <a:endParaRPr lang="en-CA" dirty="0"/>
          </a:p>
        </p:txBody>
      </p:sp>
      <p:sp>
        <p:nvSpPr>
          <p:cNvPr id="3" name="Text Placeholder 2"/>
          <p:cNvSpPr>
            <a:spLocks noGrp="1"/>
          </p:cNvSpPr>
          <p:nvPr>
            <p:ph type="body" idx="1"/>
          </p:nvPr>
        </p:nvSpPr>
        <p:spPr/>
        <p:txBody>
          <a:bodyPr/>
          <a:lstStyle/>
          <a:p>
            <a:r>
              <a:rPr lang="en-CA" dirty="0"/>
              <a:t>Makerspaces.com</a:t>
            </a:r>
            <a:br>
              <a:rPr lang="en-CA" dirty="0"/>
            </a:br>
            <a:r>
              <a:rPr lang="en-CA" dirty="0">
                <a:hlinkClick r:id="rId2"/>
              </a:rPr>
              <a:t>https://www.makerspaces.com</a:t>
            </a:r>
            <a:r>
              <a:rPr lang="en-CA" dirty="0" smtClean="0">
                <a:hlinkClick r:id="rId2"/>
              </a:rPr>
              <a:t>/</a:t>
            </a:r>
            <a:r>
              <a:rPr lang="en-CA" dirty="0" smtClean="0"/>
              <a:t> </a:t>
            </a:r>
          </a:p>
          <a:p>
            <a:r>
              <a:rPr lang="en-CA" dirty="0" smtClean="0"/>
              <a:t>Librarian’s Guide </a:t>
            </a:r>
            <a:r>
              <a:rPr lang="en-CA" dirty="0"/>
              <a:t>to Makerspaces</a:t>
            </a:r>
            <a:br>
              <a:rPr lang="en-CA" dirty="0"/>
            </a:br>
            <a:r>
              <a:rPr lang="en-CA" dirty="0">
                <a:hlinkClick r:id="rId3"/>
              </a:rPr>
              <a:t>http://oedb.org/ilibrarian/a-librarians-guide-to-makerspaces</a:t>
            </a:r>
            <a:r>
              <a:rPr lang="en-CA" dirty="0" smtClean="0">
                <a:hlinkClick r:id="rId3"/>
              </a:rPr>
              <a:t>/</a:t>
            </a:r>
            <a:r>
              <a:rPr lang="en-CA" dirty="0" smtClean="0"/>
              <a:t> </a:t>
            </a:r>
          </a:p>
          <a:p>
            <a:r>
              <a:rPr lang="en-CA" dirty="0" smtClean="0"/>
              <a:t>Public Libraries </a:t>
            </a:r>
            <a:r>
              <a:rPr lang="en-CA" dirty="0"/>
              <a:t>Online – Makerspaces</a:t>
            </a:r>
            <a:br>
              <a:rPr lang="en-CA" dirty="0"/>
            </a:br>
            <a:r>
              <a:rPr lang="en-CA" dirty="0">
                <a:hlinkClick r:id="rId4"/>
              </a:rPr>
              <a:t>http://publiclibrariesonline.org/tag/makerspaces</a:t>
            </a:r>
            <a:r>
              <a:rPr lang="en-CA" dirty="0" smtClean="0">
                <a:hlinkClick r:id="rId4"/>
              </a:rPr>
              <a:t>/</a:t>
            </a:r>
            <a:endParaRPr lang="en-CA" dirty="0" smtClean="0"/>
          </a:p>
          <a:p>
            <a:pPr lvl="1"/>
            <a:endParaRPr lang="en-CA" dirty="0" smtClean="0"/>
          </a:p>
          <a:p>
            <a:pPr lvl="1"/>
            <a:endParaRPr lang="en-CA" dirty="0"/>
          </a:p>
        </p:txBody>
      </p:sp>
    </p:spTree>
    <p:extLst>
      <p:ext uri="{BB962C8B-B14F-4D97-AF65-F5344CB8AC3E}">
        <p14:creationId xmlns:p14="http://schemas.microsoft.com/office/powerpoint/2010/main" xmlns="" val="3597930296"/>
      </p:ext>
    </p:extLst>
  </p:cSld>
  <p:clrMapOvr>
    <a:masterClrMapping/>
  </p:clrMapOvr>
  <mc:AlternateContent xmlns:mc="http://schemas.openxmlformats.org/markup-compatibility/2006">
    <mc:Choice xmlns:p14="http://schemas.microsoft.com/office/powerpoint/2010/main" xmlns="" Requires="p14">
      <p:transition spd="slow" p14:dur="2000" advTm="8694"/>
    </mc:Choice>
    <mc:Fallback>
      <p:transition spd="slow" advTm="8694"/>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CA" b="0" i="0" strike="noStrike" baseline="0" dirty="0" smtClean="0"/>
              <a:t>For More Info</a:t>
            </a:r>
            <a:endParaRPr lang="en-CA" b="0" i="0" strike="noStrike" baseline="0" dirty="0" smtClean="0">
              <a:hlinkClick r:id="rId2"/>
            </a:endParaRPr>
          </a:p>
        </p:txBody>
      </p:sp>
      <p:sp>
        <p:nvSpPr>
          <p:cNvPr id="3" name="Text Placeholder 2"/>
          <p:cNvSpPr>
            <a:spLocks noGrp="1"/>
          </p:cNvSpPr>
          <p:nvPr>
            <p:ph type="body" idx="1"/>
          </p:nvPr>
        </p:nvSpPr>
        <p:spPr/>
        <p:txBody>
          <a:bodyPr/>
          <a:lstStyle/>
          <a:p>
            <a:r>
              <a:rPr lang="en-CA" dirty="0" smtClean="0"/>
              <a:t>Media Studio:</a:t>
            </a:r>
            <a:r>
              <a:rPr lang="en-CA" u="sng" dirty="0" smtClean="0">
                <a:solidFill>
                  <a:srgbClr val="0000FF"/>
                </a:solidFill>
                <a:hlinkClick r:id="rId2"/>
              </a:rPr>
              <a:t/>
            </a:r>
            <a:br>
              <a:rPr lang="en-CA" u="sng" dirty="0" smtClean="0">
                <a:solidFill>
                  <a:srgbClr val="0000FF"/>
                </a:solidFill>
                <a:hlinkClick r:id="rId2"/>
              </a:rPr>
            </a:br>
            <a:r>
              <a:rPr lang="en-CA" u="sng" dirty="0" smtClean="0">
                <a:solidFill>
                  <a:srgbClr val="0000FF"/>
                </a:solidFill>
                <a:hlinkClick r:id="rId2"/>
              </a:rPr>
              <a:t>http</a:t>
            </a:r>
            <a:r>
              <a:rPr lang="en-CA" u="sng" dirty="0">
                <a:solidFill>
                  <a:srgbClr val="0000FF"/>
                </a:solidFill>
                <a:hlinkClick r:id="rId2"/>
              </a:rPr>
              <a:t>://</a:t>
            </a:r>
            <a:r>
              <a:rPr lang="en-CA" u="sng" dirty="0" smtClean="0">
                <a:solidFill>
                  <a:srgbClr val="0000FF"/>
                </a:solidFill>
                <a:hlinkClick r:id="rId2"/>
              </a:rPr>
              <a:t>www.halifaxpubliclibraries.ca/branches/locations/halifax-central-library.html</a:t>
            </a:r>
          </a:p>
          <a:p>
            <a:r>
              <a:rPr lang="en-CA" dirty="0" smtClean="0"/>
              <a:t>Media Studio - Inventory</a:t>
            </a:r>
            <a:r>
              <a:rPr lang="en-CA" dirty="0"/>
              <a:t>: </a:t>
            </a:r>
            <a:r>
              <a:rPr lang="en-CA" u="sng" dirty="0">
                <a:solidFill>
                  <a:srgbClr val="0000FF"/>
                </a:solidFill>
                <a:hlinkClick r:id="rId3"/>
              </a:rPr>
              <a:t>http://www.halifaxpubliclibraries.ca/assets/files/central-library/Media_Studio_Inventory_rev2017Apr.pdf</a:t>
            </a:r>
            <a:r>
              <a:rPr lang="en-CA" dirty="0">
                <a:solidFill>
                  <a:srgbClr val="0000FF"/>
                </a:solidFill>
                <a:hlinkClick r:id="rId3"/>
              </a:rPr>
              <a:t> </a:t>
            </a:r>
            <a:endParaRPr lang="en-CA" b="0" i="0" u="none" strike="noStrike" baseline="0" dirty="0" smtClean="0">
              <a:solidFill>
                <a:srgbClr val="0000FF"/>
              </a:solidFill>
              <a:latin typeface="Times New Roman"/>
              <a:hlinkClick r:id="rId2"/>
            </a:endParaRPr>
          </a:p>
          <a:p>
            <a:endParaRPr lang="en-CA" dirty="0"/>
          </a:p>
        </p:txBody>
      </p:sp>
    </p:spTree>
    <p:extLst>
      <p:ext uri="{BB962C8B-B14F-4D97-AF65-F5344CB8AC3E}">
        <p14:creationId xmlns:p14="http://schemas.microsoft.com/office/powerpoint/2010/main" xmlns="" val="235589107"/>
      </p:ext>
    </p:extLst>
  </p:cSld>
  <p:clrMapOvr>
    <a:masterClrMapping/>
  </p:clrMapOvr>
  <mc:AlternateContent xmlns:mc="http://schemas.openxmlformats.org/markup-compatibility/2006">
    <mc:Choice xmlns:p14="http://schemas.microsoft.com/office/powerpoint/2010/main" xmlns="" Requires="p14">
      <p:transition spd="slow" p14:dur="2000" advTm="10939"/>
    </mc:Choice>
    <mc:Fallback>
      <p:transition spd="slow" advTm="10939"/>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CA" b="0" i="0" u="none" strike="noStrike" baseline="0" dirty="0" smtClean="0">
                <a:latin typeface="+mn-lt"/>
              </a:rPr>
              <a:t>Call Me Maybe</a:t>
            </a:r>
            <a:endParaRPr lang="en-CA" b="0" i="0" u="none" strike="noStrike" baseline="0" dirty="0" smtClean="0">
              <a:latin typeface="+mn-lt"/>
              <a:hlinkClick r:id="rId2"/>
            </a:endParaRPr>
          </a:p>
        </p:txBody>
      </p:sp>
      <p:sp>
        <p:nvSpPr>
          <p:cNvPr id="3" name="Text Placeholder 2"/>
          <p:cNvSpPr>
            <a:spLocks noGrp="1"/>
          </p:cNvSpPr>
          <p:nvPr>
            <p:ph type="body" idx="1"/>
          </p:nvPr>
        </p:nvSpPr>
        <p:spPr/>
        <p:txBody>
          <a:bodyPr>
            <a:normAutofit/>
          </a:bodyPr>
          <a:lstStyle/>
          <a:p>
            <a:pPr marL="0" indent="0">
              <a:buNone/>
            </a:pPr>
            <a:r>
              <a:rPr lang="en-CA" dirty="0" smtClean="0"/>
              <a:t>Kelli WooShue, eServices</a:t>
            </a:r>
          </a:p>
          <a:p>
            <a:pPr marL="0" indent="0">
              <a:buNone/>
            </a:pPr>
            <a:endParaRPr lang="en-CA" dirty="0" smtClean="0">
              <a:hlinkClick r:id="rId2"/>
            </a:endParaRPr>
          </a:p>
          <a:p>
            <a:r>
              <a:rPr lang="en-CA" u="sng" dirty="0" smtClean="0">
                <a:solidFill>
                  <a:srgbClr val="0000FF"/>
                </a:solidFill>
                <a:hlinkClick r:id="rId2"/>
              </a:rPr>
              <a:t>wooshuk@halifax.ca</a:t>
            </a:r>
          </a:p>
          <a:p>
            <a:r>
              <a:rPr lang="en-CA" b="0" i="0" u="sng" strike="noStrike" baseline="0" dirty="0" smtClean="0">
                <a:solidFill>
                  <a:srgbClr val="0000FF"/>
                </a:solidFill>
                <a:hlinkClick r:id="rId2"/>
              </a:rPr>
              <a:t>902-292-2984</a:t>
            </a:r>
            <a:endParaRPr lang="en-CA" b="0" i="0" u="none" strike="noStrike" baseline="0" dirty="0" smtClean="0">
              <a:solidFill>
                <a:srgbClr val="0000FF"/>
              </a:solidFill>
              <a:hlinkClick r:id="rId2"/>
            </a:endParaRPr>
          </a:p>
          <a:p>
            <a:r>
              <a:rPr lang="en-CA" dirty="0" smtClean="0"/>
              <a:t>Pinterest</a:t>
            </a:r>
          </a:p>
          <a:p>
            <a:pPr lvl="1"/>
            <a:r>
              <a:rPr lang="en-CA" dirty="0" smtClean="0"/>
              <a:t>Maker/Creative </a:t>
            </a:r>
            <a:r>
              <a:rPr lang="en-CA" dirty="0"/>
              <a:t>Spaces – Libraries</a:t>
            </a:r>
            <a:br>
              <a:rPr lang="en-CA" dirty="0"/>
            </a:br>
            <a:r>
              <a:rPr lang="en-CA" dirty="0">
                <a:hlinkClick r:id="rId3"/>
              </a:rPr>
              <a:t>https://www.pinterest.ca/kaywuu/makercreative-spaces-libraries</a:t>
            </a:r>
            <a:r>
              <a:rPr lang="en-CA" dirty="0" smtClean="0">
                <a:hlinkClick r:id="rId3"/>
              </a:rPr>
              <a:t>/</a:t>
            </a:r>
            <a:endParaRPr lang="en-CA" dirty="0" smtClean="0"/>
          </a:p>
          <a:p>
            <a:pPr lvl="1"/>
            <a:r>
              <a:rPr lang="en-CA" dirty="0" smtClean="0"/>
              <a:t>Maker/Creative </a:t>
            </a:r>
            <a:r>
              <a:rPr lang="en-CA" dirty="0"/>
              <a:t>Spaces – Equipment</a:t>
            </a:r>
            <a:br>
              <a:rPr lang="en-CA" dirty="0"/>
            </a:br>
            <a:r>
              <a:rPr lang="en-CA" dirty="0">
                <a:hlinkClick r:id="rId4"/>
              </a:rPr>
              <a:t>https://www.pinterest.ca/kaywuu/makercreatives-spaces-equipment</a:t>
            </a:r>
            <a:r>
              <a:rPr lang="en-CA" dirty="0" smtClean="0">
                <a:hlinkClick r:id="rId4"/>
              </a:rPr>
              <a:t>/</a:t>
            </a:r>
            <a:r>
              <a:rPr lang="en-CA" dirty="0" smtClean="0"/>
              <a:t> </a:t>
            </a:r>
          </a:p>
          <a:p>
            <a:pPr marL="182880" lvl="1"/>
            <a:r>
              <a:rPr lang="en-CA" sz="2400" dirty="0" smtClean="0"/>
              <a:t>Storify</a:t>
            </a:r>
            <a:r>
              <a:rPr lang="en-CA" dirty="0" smtClean="0"/>
              <a:t/>
            </a:r>
            <a:br>
              <a:rPr lang="en-CA" dirty="0" smtClean="0"/>
            </a:br>
            <a:r>
              <a:rPr lang="en-CA" dirty="0">
                <a:hlinkClick r:id="rId5"/>
              </a:rPr>
              <a:t>https://</a:t>
            </a:r>
            <a:r>
              <a:rPr lang="en-CA" dirty="0" smtClean="0">
                <a:hlinkClick r:id="rId5"/>
              </a:rPr>
              <a:t>storify.com/KelliW/making-in-the-library</a:t>
            </a:r>
            <a:endParaRPr lang="en-CA" dirty="0" smtClean="0"/>
          </a:p>
          <a:p>
            <a:endParaRPr lang="en-CA" dirty="0" smtClean="0"/>
          </a:p>
          <a:p>
            <a:endParaRPr lang="en-CA" dirty="0"/>
          </a:p>
        </p:txBody>
      </p:sp>
    </p:spTree>
    <p:extLst>
      <p:ext uri="{BB962C8B-B14F-4D97-AF65-F5344CB8AC3E}">
        <p14:creationId xmlns:p14="http://schemas.microsoft.com/office/powerpoint/2010/main" xmlns="" val="965158780"/>
      </p:ext>
    </p:extLst>
  </p:cSld>
  <p:clrMapOvr>
    <a:masterClrMapping/>
  </p:clrMapOvr>
  <mc:AlternateContent xmlns:mc="http://schemas.openxmlformats.org/markup-compatibility/2006">
    <mc:Choice xmlns:p14="http://schemas.microsoft.com/office/powerpoint/2010/main" xmlns="" Requires="p14">
      <p:transition spd="slow" p14:dur="2000" advTm="46834"/>
    </mc:Choice>
    <mc:Fallback>
      <p:transition spd="slow" advTm="46834"/>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Photo credits</a:t>
            </a:r>
            <a:endParaRPr lang="en-CA" dirty="0"/>
          </a:p>
        </p:txBody>
      </p:sp>
      <p:sp>
        <p:nvSpPr>
          <p:cNvPr id="3" name="Content Placeholder 2"/>
          <p:cNvSpPr>
            <a:spLocks noGrp="1"/>
          </p:cNvSpPr>
          <p:nvPr>
            <p:ph idx="1"/>
          </p:nvPr>
        </p:nvSpPr>
        <p:spPr/>
        <p:txBody>
          <a:bodyPr/>
          <a:lstStyle/>
          <a:p>
            <a:r>
              <a:rPr lang="en-CA" dirty="0" smtClean="0"/>
              <a:t>Slide 6</a:t>
            </a:r>
          </a:p>
          <a:p>
            <a:pPr lvl="1"/>
            <a:r>
              <a:rPr lang="en-CA" dirty="0">
                <a:hlinkClick r:id="rId2"/>
              </a:rPr>
              <a:t>http://</a:t>
            </a:r>
            <a:r>
              <a:rPr lang="en-CA">
                <a:hlinkClick r:id="rId2"/>
              </a:rPr>
              <a:t>www.goldcrownenrichment.org/maker-movement</a:t>
            </a:r>
            <a:r>
              <a:rPr lang="en-CA" smtClean="0">
                <a:hlinkClick r:id="rId2"/>
              </a:rPr>
              <a:t>/</a:t>
            </a:r>
            <a:endParaRPr lang="en-CA" smtClean="0"/>
          </a:p>
          <a:p>
            <a:pPr lvl="1"/>
            <a:endParaRPr lang="en-CA" dirty="0" smtClean="0"/>
          </a:p>
          <a:p>
            <a:r>
              <a:rPr lang="en-CA" dirty="0" smtClean="0"/>
              <a:t>Slide 9:</a:t>
            </a:r>
          </a:p>
          <a:p>
            <a:pPr lvl="1"/>
            <a:r>
              <a:rPr lang="en-CA" dirty="0" smtClean="0"/>
              <a:t>Corey </a:t>
            </a:r>
            <a:r>
              <a:rPr lang="en-CA" dirty="0"/>
              <a:t>Wittig: </a:t>
            </a:r>
            <a:r>
              <a:rPr lang="en-CA" dirty="0">
                <a:hlinkClick r:id="rId3"/>
              </a:rPr>
              <a:t>http://www.libraryasincubatorproject.org/?</a:t>
            </a:r>
            <a:r>
              <a:rPr lang="en-CA" dirty="0" smtClean="0">
                <a:hlinkClick r:id="rId3"/>
              </a:rPr>
              <a:t>p=6653</a:t>
            </a:r>
            <a:r>
              <a:rPr lang="en-CA" dirty="0" smtClean="0"/>
              <a:t> </a:t>
            </a:r>
          </a:p>
          <a:p>
            <a:pPr lvl="1"/>
            <a:r>
              <a:rPr lang="en-CA" dirty="0" smtClean="0"/>
              <a:t>Nick Taylor</a:t>
            </a:r>
            <a:r>
              <a:rPr lang="en-CA" dirty="0"/>
              <a:t>: </a:t>
            </a:r>
            <a:r>
              <a:rPr lang="en-CA" dirty="0">
                <a:hlinkClick r:id="rId4"/>
              </a:rPr>
              <a:t>https://www.linkedin.com/in/nick-taylor-53ab054a</a:t>
            </a:r>
            <a:r>
              <a:rPr lang="en-CA" dirty="0" smtClean="0">
                <a:hlinkClick r:id="rId4"/>
              </a:rPr>
              <a:t>/</a:t>
            </a:r>
            <a:r>
              <a:rPr lang="en-CA" dirty="0" smtClean="0"/>
              <a:t> </a:t>
            </a:r>
          </a:p>
          <a:p>
            <a:pPr lvl="1"/>
            <a:r>
              <a:rPr lang="en-CA" dirty="0" err="1" smtClean="0"/>
              <a:t>Ellysa</a:t>
            </a:r>
            <a:r>
              <a:rPr lang="en-CA" dirty="0" smtClean="0"/>
              <a:t> </a:t>
            </a:r>
            <a:r>
              <a:rPr lang="en-CA" dirty="0" err="1" smtClean="0"/>
              <a:t>Kroski</a:t>
            </a:r>
            <a:r>
              <a:rPr lang="en-CA" dirty="0"/>
              <a:t>: </a:t>
            </a:r>
            <a:r>
              <a:rPr lang="en-CA" dirty="0">
                <a:hlinkClick r:id="rId5"/>
              </a:rPr>
              <a:t>https://www.linkedin.com/in/ellyssa</a:t>
            </a:r>
            <a:r>
              <a:rPr lang="en-CA" dirty="0" smtClean="0">
                <a:hlinkClick r:id="rId5"/>
              </a:rPr>
              <a:t>/</a:t>
            </a:r>
            <a:r>
              <a:rPr lang="en-CA" dirty="0" smtClean="0"/>
              <a:t> </a:t>
            </a:r>
          </a:p>
          <a:p>
            <a:endParaRPr lang="en-CA" dirty="0" smtClean="0"/>
          </a:p>
          <a:p>
            <a:pPr lvl="1"/>
            <a:endParaRPr lang="en-CA" dirty="0"/>
          </a:p>
        </p:txBody>
      </p:sp>
    </p:spTree>
    <p:extLst>
      <p:ext uri="{BB962C8B-B14F-4D97-AF65-F5344CB8AC3E}">
        <p14:creationId xmlns:p14="http://schemas.microsoft.com/office/powerpoint/2010/main" xmlns="" val="410767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libri" panose="020F0502020204030204" pitchFamily="34" charset="0"/>
              </a:rPr>
              <a:t>The backstory</a:t>
            </a:r>
            <a:endParaRPr lang="en-CA" dirty="0">
              <a:latin typeface="Calibri" panose="020F0502020204030204" pitchFamily="34" charset="0"/>
            </a:endParaRPr>
          </a:p>
        </p:txBody>
      </p:sp>
      <p:sp>
        <p:nvSpPr>
          <p:cNvPr id="3" name="Text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xmlns="" val="2332734706"/>
      </p:ext>
    </p:extLst>
  </p:cSld>
  <p:clrMapOvr>
    <a:masterClrMapping/>
  </p:clrMapOvr>
  <mc:AlternateContent xmlns:mc="http://schemas.openxmlformats.org/markup-compatibility/2006">
    <mc:Choice xmlns:p14="http://schemas.microsoft.com/office/powerpoint/2010/main" xmlns="" Requires="p14">
      <p:transition spd="slow" p14:dur="2000" advTm="1888"/>
    </mc:Choice>
    <mc:Fallback>
      <p:transition spd="slow" advTm="1888"/>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CA" b="0" i="0" u="none" strike="noStrike" baseline="0" dirty="0" smtClean="0">
                <a:latin typeface="Calibri"/>
              </a:rPr>
              <a:t>Backstory</a:t>
            </a:r>
          </a:p>
        </p:txBody>
      </p:sp>
      <p:sp>
        <p:nvSpPr>
          <p:cNvPr id="3" name="Text Placeholder 2"/>
          <p:cNvSpPr>
            <a:spLocks noGrp="1"/>
          </p:cNvSpPr>
          <p:nvPr>
            <p:ph type="body" idx="1"/>
          </p:nvPr>
        </p:nvSpPr>
        <p:spPr/>
        <p:txBody>
          <a:bodyPr>
            <a:normAutofit/>
          </a:bodyPr>
          <a:lstStyle/>
          <a:p>
            <a:r>
              <a:rPr lang="en-CA" dirty="0" smtClean="0"/>
              <a:t>Part </a:t>
            </a:r>
            <a:r>
              <a:rPr lang="en-CA" dirty="0"/>
              <a:t>of planning team working on Central Library </a:t>
            </a:r>
            <a:r>
              <a:rPr lang="en-CA" dirty="0" smtClean="0"/>
              <a:t>project (2013-2014)</a:t>
            </a:r>
          </a:p>
          <a:p>
            <a:r>
              <a:rPr lang="en-CA" dirty="0" smtClean="0"/>
              <a:t>Areas of responsibility included (not limited to)</a:t>
            </a:r>
          </a:p>
          <a:p>
            <a:pPr lvl="1"/>
            <a:r>
              <a:rPr lang="en-CA" dirty="0" smtClean="0"/>
              <a:t>Spaces</a:t>
            </a:r>
          </a:p>
          <a:p>
            <a:pPr lvl="2"/>
            <a:r>
              <a:rPr lang="en-CA" dirty="0" smtClean="0"/>
              <a:t>Creative Lab</a:t>
            </a:r>
          </a:p>
          <a:p>
            <a:pPr lvl="2"/>
            <a:r>
              <a:rPr lang="en-CA" dirty="0" smtClean="0"/>
              <a:t>Media Studio</a:t>
            </a:r>
          </a:p>
          <a:p>
            <a:pPr lvl="1"/>
            <a:r>
              <a:rPr lang="en-CA" dirty="0" smtClean="0"/>
              <a:t>Staffing</a:t>
            </a:r>
          </a:p>
          <a:p>
            <a:pPr lvl="1"/>
            <a:r>
              <a:rPr lang="en-CA" dirty="0" smtClean="0"/>
              <a:t>Programming</a:t>
            </a:r>
          </a:p>
          <a:p>
            <a:pPr lvl="2"/>
            <a:r>
              <a:rPr lang="en-CA" dirty="0" smtClean="0"/>
              <a:t>Opening day activities</a:t>
            </a:r>
          </a:p>
          <a:p>
            <a:pPr lvl="2"/>
            <a:r>
              <a:rPr lang="en-CA" dirty="0" smtClean="0"/>
              <a:t>Media Studio</a:t>
            </a:r>
          </a:p>
          <a:p>
            <a:pPr lvl="2"/>
            <a:r>
              <a:rPr lang="en-CA" dirty="0" smtClean="0"/>
              <a:t>Creative Lab</a:t>
            </a:r>
          </a:p>
          <a:p>
            <a:endParaRPr lang="en-CA" dirty="0"/>
          </a:p>
          <a:p>
            <a:endParaRPr lang="en-CA" dirty="0"/>
          </a:p>
        </p:txBody>
      </p:sp>
    </p:spTree>
    <p:extLst>
      <p:ext uri="{BB962C8B-B14F-4D97-AF65-F5344CB8AC3E}">
        <p14:creationId xmlns:p14="http://schemas.microsoft.com/office/powerpoint/2010/main" xmlns="" val="3139958632"/>
      </p:ext>
    </p:extLst>
  </p:cSld>
  <p:clrMapOvr>
    <a:masterClrMapping/>
  </p:clrMapOvr>
  <mc:AlternateContent xmlns:mc="http://schemas.openxmlformats.org/markup-compatibility/2006">
    <mc:Choice xmlns:p14="http://schemas.microsoft.com/office/powerpoint/2010/main" xmlns="" Requires="p14">
      <p:transition spd="slow" p14:dur="2000" advTm="48119"/>
    </mc:Choice>
    <mc:Fallback>
      <p:transition spd="slow" advTm="48119"/>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CA" b="0" i="0" u="none" strike="noStrike" baseline="0" dirty="0" smtClean="0">
                <a:latin typeface="Calibri"/>
              </a:rPr>
              <a:t>What’s in a name?</a:t>
            </a:r>
          </a:p>
        </p:txBody>
      </p:sp>
      <p:sp>
        <p:nvSpPr>
          <p:cNvPr id="3" name="Text Placeholder 2"/>
          <p:cNvSpPr>
            <a:spLocks noGrp="1"/>
          </p:cNvSpPr>
          <p:nvPr>
            <p:ph type="body" idx="1"/>
          </p:nvPr>
        </p:nvSpPr>
        <p:spPr/>
        <p:txBody>
          <a:bodyPr/>
          <a:lstStyle/>
          <a:p>
            <a:r>
              <a:rPr lang="en-CA" dirty="0" smtClean="0"/>
              <a:t>Why ‘Creative Lab’?</a:t>
            </a:r>
          </a:p>
          <a:p>
            <a:pPr lvl="1"/>
            <a:r>
              <a:rPr lang="en-CA" dirty="0" smtClean="0"/>
              <a:t>Makerspace</a:t>
            </a:r>
            <a:r>
              <a:rPr lang="en-CA" dirty="0"/>
              <a:t>’ carries a lot of </a:t>
            </a:r>
            <a:r>
              <a:rPr lang="en-CA" dirty="0" smtClean="0"/>
              <a:t>baggage</a:t>
            </a:r>
            <a:endParaRPr lang="en-CA" dirty="0"/>
          </a:p>
          <a:p>
            <a:endParaRPr lang="en-CA" dirty="0"/>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62210" y="4574388"/>
            <a:ext cx="2573677" cy="171511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0736714">
            <a:off x="1187792" y="3858365"/>
            <a:ext cx="2151431" cy="1432047"/>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rot="497300">
            <a:off x="2933585" y="3814907"/>
            <a:ext cx="3312841" cy="2484631"/>
          </a:xfrm>
          <a:prstGeom prst="rect">
            <a:avLst/>
          </a:prstGeom>
        </p:spPr>
      </p:pic>
      <p:sp>
        <p:nvSpPr>
          <p:cNvPr id="8" name="TextBox 7"/>
          <p:cNvSpPr txBox="1"/>
          <p:nvPr/>
        </p:nvSpPr>
        <p:spPr>
          <a:xfrm>
            <a:off x="611560" y="2721114"/>
            <a:ext cx="3888432" cy="707886"/>
          </a:xfrm>
          <a:prstGeom prst="rect">
            <a:avLst/>
          </a:prstGeom>
          <a:noFill/>
        </p:spPr>
        <p:txBody>
          <a:bodyPr wrap="square" rtlCol="0">
            <a:spAutoFit/>
          </a:bodyPr>
          <a:lstStyle/>
          <a:p>
            <a:pPr algn="ctr"/>
            <a:r>
              <a:rPr lang="en-CA" sz="4000" dirty="0" smtClean="0"/>
              <a:t>Makerspace =</a:t>
            </a:r>
            <a:endParaRPr lang="en-CA" sz="4000" dirty="0"/>
          </a:p>
        </p:txBody>
      </p:sp>
    </p:spTree>
    <p:custDataLst>
      <p:tags r:id="rId1"/>
    </p:custDataLst>
    <p:extLst>
      <p:ext uri="{BB962C8B-B14F-4D97-AF65-F5344CB8AC3E}">
        <p14:creationId xmlns:p14="http://schemas.microsoft.com/office/powerpoint/2010/main" xmlns="" val="37620849"/>
      </p:ext>
    </p:extLst>
  </p:cSld>
  <p:clrMapOvr>
    <a:masterClrMapping/>
  </p:clrMapOvr>
  <mc:AlternateContent xmlns:mc="http://schemas.openxmlformats.org/markup-compatibility/2006">
    <mc:Choice xmlns:p14="http://schemas.microsoft.com/office/powerpoint/2010/main" xmlns="" Requires="p14">
      <p:transition spd="slow" p14:dur="2000" advTm="57091"/>
    </mc:Choice>
    <mc:Fallback>
      <p:transition spd="slow" advTm="570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500"/>
                                        <p:tgtEl>
                                          <p:spTgt spid="4"/>
                                        </p:tgtEl>
                                      </p:cBhvr>
                                    </p:animEffect>
                                  </p:childTnLst>
                                </p:cTn>
                              </p:par>
                            </p:childTnLst>
                          </p:cTn>
                        </p:par>
                        <p:par>
                          <p:cTn id="17" fill="hold">
                            <p:stCondLst>
                              <p:cond delay="500"/>
                            </p:stCondLst>
                            <p:childTnLst>
                              <p:par>
                                <p:cTn id="18" presetID="53" presetClass="entr" presetSubtype="16" fill="hold" nodeType="afterEffect">
                                  <p:stCondLst>
                                    <p:cond delay="50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CA" b="0" i="0" u="none" strike="noStrike" baseline="0" dirty="0" smtClean="0">
                <a:latin typeface="Calibri"/>
              </a:rPr>
              <a:t>Making is</a:t>
            </a: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71800" y="1916832"/>
            <a:ext cx="6009396" cy="3888432"/>
          </a:xfrm>
          <a:prstGeom prst="rect">
            <a:avLst/>
          </a:prstGeom>
        </p:spPr>
      </p:pic>
      <p:sp>
        <p:nvSpPr>
          <p:cNvPr id="7" name="TextBox 6"/>
          <p:cNvSpPr txBox="1"/>
          <p:nvPr/>
        </p:nvSpPr>
        <p:spPr>
          <a:xfrm>
            <a:off x="395536" y="1916832"/>
            <a:ext cx="2376264" cy="2677656"/>
          </a:xfrm>
          <a:prstGeom prst="rect">
            <a:avLst/>
          </a:prstGeom>
          <a:noFill/>
        </p:spPr>
        <p:txBody>
          <a:bodyPr wrap="square" rtlCol="0">
            <a:spAutoFit/>
          </a:bodyPr>
          <a:lstStyle/>
          <a:p>
            <a:pPr marL="285750" indent="-285750">
              <a:buFont typeface="Arial" panose="020B0604020202020204" pitchFamily="34" charset="0"/>
              <a:buChar char="•"/>
            </a:pPr>
            <a:r>
              <a:rPr lang="en-CA" sz="2800" dirty="0" err="1" smtClean="0"/>
              <a:t>Creativiity</a:t>
            </a:r>
            <a:endParaRPr lang="en-CA" sz="2800" dirty="0" smtClean="0"/>
          </a:p>
          <a:p>
            <a:pPr marL="285750" indent="-285750">
              <a:buFont typeface="Arial" panose="020B0604020202020204" pitchFamily="34" charset="0"/>
              <a:buChar char="•"/>
            </a:pPr>
            <a:r>
              <a:rPr lang="en-CA" sz="2800" dirty="0" smtClean="0"/>
              <a:t>Curiosity</a:t>
            </a:r>
          </a:p>
          <a:p>
            <a:pPr marL="285750" indent="-285750">
              <a:buFont typeface="Arial" panose="020B0604020202020204" pitchFamily="34" charset="0"/>
              <a:buChar char="•"/>
            </a:pPr>
            <a:r>
              <a:rPr lang="en-CA" sz="2800" dirty="0" smtClean="0"/>
              <a:t>Exploration</a:t>
            </a:r>
          </a:p>
          <a:p>
            <a:pPr marL="285750" indent="-285750">
              <a:buFont typeface="Arial" panose="020B0604020202020204" pitchFamily="34" charset="0"/>
              <a:buChar char="•"/>
            </a:pPr>
            <a:r>
              <a:rPr lang="en-CA" sz="2800" dirty="0" err="1" smtClean="0"/>
              <a:t>Learrning</a:t>
            </a:r>
            <a:endParaRPr lang="en-CA" sz="2800" dirty="0" smtClean="0"/>
          </a:p>
          <a:p>
            <a:pPr marL="285750" indent="-285750">
              <a:buFont typeface="Arial" panose="020B0604020202020204" pitchFamily="34" charset="0"/>
              <a:buChar char="•"/>
            </a:pPr>
            <a:r>
              <a:rPr lang="en-CA" sz="2800" dirty="0" smtClean="0"/>
              <a:t>Connecting</a:t>
            </a:r>
          </a:p>
          <a:p>
            <a:pPr marL="285750" indent="-285750">
              <a:buFont typeface="Arial" panose="020B0604020202020204" pitchFamily="34" charset="0"/>
              <a:buChar char="•"/>
            </a:pPr>
            <a:endParaRPr lang="en-CA" sz="2800" dirty="0"/>
          </a:p>
        </p:txBody>
      </p:sp>
    </p:spTree>
    <p:extLst>
      <p:ext uri="{BB962C8B-B14F-4D97-AF65-F5344CB8AC3E}">
        <p14:creationId xmlns:p14="http://schemas.microsoft.com/office/powerpoint/2010/main" xmlns="" val="3675003260"/>
      </p:ext>
    </p:extLst>
  </p:cSld>
  <p:clrMapOvr>
    <a:masterClrMapping/>
  </p:clrMapOvr>
  <mc:AlternateContent xmlns:mc="http://schemas.openxmlformats.org/markup-compatibility/2006">
    <mc:Choice xmlns:p14="http://schemas.microsoft.com/office/powerpoint/2010/main" xmlns="" Requires="p14">
      <p:transition spd="slow" p14:dur="2000" advTm="58108"/>
    </mc:Choice>
    <mc:Fallback>
      <p:transition spd="slow" advTm="58108"/>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libri" panose="020F0502020204030204" pitchFamily="34" charset="0"/>
              </a:rPr>
              <a:t>Planning the creative lab &amp;</a:t>
            </a:r>
            <a:br>
              <a:rPr lang="en-CA" dirty="0" smtClean="0">
                <a:latin typeface="Calibri" panose="020F0502020204030204" pitchFamily="34" charset="0"/>
              </a:rPr>
            </a:br>
            <a:r>
              <a:rPr lang="en-CA" dirty="0" smtClean="0">
                <a:latin typeface="Calibri" panose="020F0502020204030204" pitchFamily="34" charset="0"/>
              </a:rPr>
              <a:t>media studio</a:t>
            </a:r>
            <a:endParaRPr lang="en-CA" dirty="0">
              <a:latin typeface="Calibri" panose="020F0502020204030204" pitchFamily="34" charset="0"/>
            </a:endParaRPr>
          </a:p>
        </p:txBody>
      </p:sp>
      <p:sp>
        <p:nvSpPr>
          <p:cNvPr id="3" name="Text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xmlns="" val="3603491614"/>
      </p:ext>
    </p:extLst>
  </p:cSld>
  <p:clrMapOvr>
    <a:masterClrMapping/>
  </p:clrMapOvr>
  <mc:AlternateContent xmlns:mc="http://schemas.openxmlformats.org/markup-compatibility/2006">
    <mc:Choice xmlns:p14="http://schemas.microsoft.com/office/powerpoint/2010/main" xmlns="" Requires="p14">
      <p:transition spd="slow" p14:dur="2000" advTm="1695"/>
    </mc:Choice>
    <mc:Fallback>
      <p:transition spd="slow" advTm="1695"/>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Getting Started</a:t>
            </a:r>
            <a:endParaRPr lang="en-CA" dirty="0"/>
          </a:p>
        </p:txBody>
      </p:sp>
      <p:sp>
        <p:nvSpPr>
          <p:cNvPr id="3" name="Text Placeholder 2"/>
          <p:cNvSpPr>
            <a:spLocks noGrp="1"/>
          </p:cNvSpPr>
          <p:nvPr>
            <p:ph type="body" idx="1"/>
          </p:nvPr>
        </p:nvSpPr>
        <p:spPr>
          <a:xfrm>
            <a:off x="457200" y="1600200"/>
            <a:ext cx="8229600" cy="4853136"/>
          </a:xfrm>
        </p:spPr>
        <p:txBody>
          <a:bodyPr>
            <a:normAutofit/>
          </a:bodyPr>
          <a:lstStyle/>
          <a:p>
            <a:r>
              <a:rPr lang="en-CA" dirty="0" smtClean="0"/>
              <a:t>Didn’t need to reinvent the wheel</a:t>
            </a:r>
          </a:p>
          <a:p>
            <a:r>
              <a:rPr lang="en-CA" dirty="0" smtClean="0"/>
              <a:t>Lots of good information close at hand</a:t>
            </a:r>
          </a:p>
          <a:p>
            <a:pPr lvl="1"/>
            <a:r>
              <a:rPr lang="en-CA" dirty="0" smtClean="0"/>
              <a:t>Webinars</a:t>
            </a:r>
          </a:p>
          <a:p>
            <a:pPr lvl="1"/>
            <a:r>
              <a:rPr lang="en-CA" dirty="0" smtClean="0"/>
              <a:t>Articles/books </a:t>
            </a:r>
          </a:p>
          <a:p>
            <a:pPr lvl="1"/>
            <a:r>
              <a:rPr lang="en-CA" dirty="0" smtClean="0"/>
              <a:t>Websites</a:t>
            </a:r>
          </a:p>
          <a:p>
            <a:pPr lvl="1"/>
            <a:r>
              <a:rPr lang="en-CA" dirty="0" smtClean="0"/>
              <a:t>Blogs</a:t>
            </a:r>
            <a:endParaRPr lang="en-CA" dirty="0"/>
          </a:p>
          <a:p>
            <a:pPr lvl="1"/>
            <a:endParaRPr lang="en-CA" dirty="0" smtClean="0"/>
          </a:p>
          <a:p>
            <a:r>
              <a:rPr lang="en-CA" dirty="0" smtClean="0"/>
              <a:t>Library-specific resources</a:t>
            </a:r>
          </a:p>
        </p:txBody>
      </p:sp>
    </p:spTree>
    <p:extLst>
      <p:ext uri="{BB962C8B-B14F-4D97-AF65-F5344CB8AC3E}">
        <p14:creationId xmlns:p14="http://schemas.microsoft.com/office/powerpoint/2010/main" xmlns="" val="1833655725"/>
      </p:ext>
    </p:extLst>
  </p:cSld>
  <p:clrMapOvr>
    <a:masterClrMapping/>
  </p:clrMapOvr>
  <mc:AlternateContent xmlns:mc="http://schemas.openxmlformats.org/markup-compatibility/2006">
    <mc:Choice xmlns:p14="http://schemas.microsoft.com/office/powerpoint/2010/main" xmlns="" Requires="p14">
      <p:transition spd="slow" p14:dur="2000" advTm="79729"/>
    </mc:Choice>
    <mc:Fallback>
      <p:transition spd="slow" advTm="79729"/>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23928" y="1049797"/>
            <a:ext cx="4320480" cy="26672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570675" y="4051101"/>
            <a:ext cx="2359149" cy="235914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207177" y="4051101"/>
            <a:ext cx="2181247" cy="2399372"/>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xmlns="" val="0"/>
              </a:ext>
            </a:extLst>
          </a:blip>
          <a:srcRect b="38323"/>
          <a:stretch/>
        </p:blipFill>
        <p:spPr>
          <a:xfrm>
            <a:off x="806578" y="4017808"/>
            <a:ext cx="2586000" cy="2392442"/>
          </a:xfrm>
          <a:prstGeom prst="rect">
            <a:avLst/>
          </a:prstGeom>
        </p:spPr>
      </p:pic>
      <p:sp>
        <p:nvSpPr>
          <p:cNvPr id="8" name="TextBox 7"/>
          <p:cNvSpPr txBox="1"/>
          <p:nvPr/>
        </p:nvSpPr>
        <p:spPr>
          <a:xfrm>
            <a:off x="755576" y="1196752"/>
            <a:ext cx="3312368" cy="2215991"/>
          </a:xfrm>
          <a:prstGeom prst="rect">
            <a:avLst/>
          </a:prstGeom>
          <a:noFill/>
        </p:spPr>
        <p:txBody>
          <a:bodyPr wrap="square" rtlCol="0">
            <a:spAutoFit/>
          </a:bodyPr>
          <a:lstStyle/>
          <a:p>
            <a:pPr marL="285750" indent="-285750">
              <a:buFont typeface="Arial" panose="020B0604020202020204" pitchFamily="34" charset="0"/>
              <a:buChar char="•"/>
            </a:pPr>
            <a:r>
              <a:rPr lang="en-CA" sz="2400" dirty="0" smtClean="0"/>
              <a:t>Library Technology Reports</a:t>
            </a:r>
          </a:p>
          <a:p>
            <a:pPr marL="285750" indent="-285750">
              <a:buFont typeface="Arial" panose="020B0604020202020204" pitchFamily="34" charset="0"/>
              <a:buChar char="•"/>
            </a:pPr>
            <a:r>
              <a:rPr lang="en-CA" sz="2400" dirty="0" smtClean="0"/>
              <a:t>The Makerspace Librarian’s Sourcebook</a:t>
            </a:r>
          </a:p>
          <a:p>
            <a:pPr marL="285750" indent="-285750">
              <a:buFont typeface="Arial" panose="020B0604020202020204" pitchFamily="34" charset="0"/>
              <a:buChar char="•"/>
            </a:pPr>
            <a:endParaRPr lang="en-CA" dirty="0"/>
          </a:p>
        </p:txBody>
      </p:sp>
      <p:sp>
        <p:nvSpPr>
          <p:cNvPr id="3" name="Text Placeholder 2"/>
          <p:cNvSpPr>
            <a:spLocks noGrp="1"/>
          </p:cNvSpPr>
          <p:nvPr>
            <p:ph type="body" idx="1"/>
          </p:nvPr>
        </p:nvSpPr>
        <p:spPr>
          <a:xfrm>
            <a:off x="950594" y="5853608"/>
            <a:ext cx="7272808" cy="671736"/>
          </a:xfrm>
        </p:spPr>
        <p:style>
          <a:lnRef idx="2">
            <a:schemeClr val="dk1"/>
          </a:lnRef>
          <a:fillRef idx="1">
            <a:schemeClr val="lt1"/>
          </a:fillRef>
          <a:effectRef idx="0">
            <a:schemeClr val="dk1"/>
          </a:effectRef>
          <a:fontRef idx="minor">
            <a:schemeClr val="dk1"/>
          </a:fontRef>
        </p:style>
        <p:txBody>
          <a:bodyPr anchor="ctr"/>
          <a:lstStyle/>
          <a:p>
            <a:pPr marL="0" indent="0" algn="ctr">
              <a:buNone/>
            </a:pPr>
            <a:r>
              <a:rPr lang="en-CA" b="1" dirty="0" smtClean="0"/>
              <a:t>Corey Wittig / Nick Taylor / </a:t>
            </a:r>
            <a:r>
              <a:rPr lang="en-CA" b="1" dirty="0" err="1" smtClean="0"/>
              <a:t>Ellyssa</a:t>
            </a:r>
            <a:r>
              <a:rPr lang="en-CA" b="1" dirty="0" smtClean="0"/>
              <a:t> </a:t>
            </a:r>
            <a:r>
              <a:rPr lang="en-CA" b="1" dirty="0" err="1" smtClean="0"/>
              <a:t>Kroski</a:t>
            </a:r>
            <a:endParaRPr lang="en-CA" b="1" dirty="0"/>
          </a:p>
        </p:txBody>
      </p:sp>
    </p:spTree>
    <p:extLst>
      <p:ext uri="{BB962C8B-B14F-4D97-AF65-F5344CB8AC3E}">
        <p14:creationId xmlns:p14="http://schemas.microsoft.com/office/powerpoint/2010/main" xmlns="" val="328707666"/>
      </p:ext>
    </p:extLst>
  </p:cSld>
  <p:clrMapOvr>
    <a:masterClrMapping/>
  </p:clrMapOvr>
  <mc:AlternateContent xmlns:mc="http://schemas.openxmlformats.org/markup-compatibility/2006">
    <mc:Choice xmlns:p14="http://schemas.microsoft.com/office/powerpoint/2010/main" xmlns="" Requires="p14">
      <p:transition spd="slow" p14:dur="2000" advTm="104308"/>
    </mc:Choice>
    <mc:Fallback>
      <p:transition spd="slow" advTm="104308"/>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7.8|8.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830</TotalTime>
  <Words>694</Words>
  <Application>Microsoft Office PowerPoint</Application>
  <PresentationFormat>On-screen Show (4:3)</PresentationFormat>
  <Paragraphs>197</Paragraphs>
  <Slides>28</Slides>
  <Notes>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Clarity</vt:lpstr>
      <vt:lpstr>The Road to the  Creative Lab &amp; Media Studio</vt:lpstr>
      <vt:lpstr>Agenda</vt:lpstr>
      <vt:lpstr>The backstory</vt:lpstr>
      <vt:lpstr>Backstory</vt:lpstr>
      <vt:lpstr>What’s in a name?</vt:lpstr>
      <vt:lpstr>Making is</vt:lpstr>
      <vt:lpstr>Planning the creative lab &amp; media studio</vt:lpstr>
      <vt:lpstr>Getting Started</vt:lpstr>
      <vt:lpstr>Slide 9</vt:lpstr>
      <vt:lpstr>Getting Started</vt:lpstr>
      <vt:lpstr>The Basics – The Creative Lab</vt:lpstr>
      <vt:lpstr>The Basics – Media Studio</vt:lpstr>
      <vt:lpstr>Programming</vt:lpstr>
      <vt:lpstr>Policies</vt:lpstr>
      <vt:lpstr>Playing in the sandbox</vt:lpstr>
      <vt:lpstr>The Sandbox Series</vt:lpstr>
      <vt:lpstr>The Sandbox Series</vt:lpstr>
      <vt:lpstr>The Sandbox Series</vt:lpstr>
      <vt:lpstr>Slide 19</vt:lpstr>
      <vt:lpstr>Program Modules</vt:lpstr>
      <vt:lpstr>Regional Kits</vt:lpstr>
      <vt:lpstr>Regional Kits</vt:lpstr>
      <vt:lpstr>Regional kits</vt:lpstr>
      <vt:lpstr>For more information</vt:lpstr>
      <vt:lpstr>For More Info</vt:lpstr>
      <vt:lpstr>For More Info</vt:lpstr>
      <vt:lpstr>Call Me Maybe</vt:lpstr>
      <vt:lpstr>Photo credits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dc:creator>
  <cp:lastModifiedBy>charlotte</cp:lastModifiedBy>
  <cp:revision>76</cp:revision>
  <dcterms:created xsi:type="dcterms:W3CDTF">2017-09-28T20:13:30Z</dcterms:created>
  <dcterms:modified xsi:type="dcterms:W3CDTF">2017-10-19T17:33:22Z</dcterms:modified>
</cp:coreProperties>
</file>